
<file path=[Content_Types].xml><?xml version="1.0" encoding="utf-8"?>
<Types xmlns="http://schemas.openxmlformats.org/package/2006/content-types">
  <Default Extension="fntdata" ContentType="application/x-fontdata"/>
  <Default Extension="jfif"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9"/>
  </p:notesMasterIdLst>
  <p:sldIdLst>
    <p:sldId id="256" r:id="rId2"/>
    <p:sldId id="273" r:id="rId3"/>
    <p:sldId id="271" r:id="rId4"/>
    <p:sldId id="257" r:id="rId5"/>
    <p:sldId id="258" r:id="rId6"/>
    <p:sldId id="260" r:id="rId7"/>
    <p:sldId id="259" r:id="rId8"/>
    <p:sldId id="261" r:id="rId9"/>
    <p:sldId id="270" r:id="rId10"/>
    <p:sldId id="262" r:id="rId11"/>
    <p:sldId id="263" r:id="rId12"/>
    <p:sldId id="264" r:id="rId13"/>
    <p:sldId id="265" r:id="rId14"/>
    <p:sldId id="266" r:id="rId15"/>
    <p:sldId id="267" r:id="rId16"/>
    <p:sldId id="269" r:id="rId17"/>
    <p:sldId id="272" r:id="rId18"/>
  </p:sldIdLst>
  <p:sldSz cx="9144000" cy="5143500" type="screen16x9"/>
  <p:notesSz cx="6858000" cy="9144000"/>
  <p:embeddedFontLst>
    <p:embeddedFont>
      <p:font typeface="Average" panose="020B0604020202020204" charset="0"/>
      <p:regular r:id="rId20"/>
    </p:embeddedFont>
    <p:embeddedFont>
      <p:font typeface="Calibri" panose="020F0502020204030204" pitchFamily="34" charset="0"/>
      <p:regular r:id="rId21"/>
      <p:bold r:id="rId22"/>
      <p:italic r:id="rId23"/>
      <p:boldItalic r:id="rId24"/>
    </p:embeddedFont>
    <p:embeddedFont>
      <p:font typeface="Oswald" panose="020B0604020202020204" charset="0"/>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996" y="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jpg>
</file>

<file path=ppt/media/image12.jpg>
</file>

<file path=ppt/media/image13.jpg>
</file>

<file path=ppt/media/image2.jpg>
</file>

<file path=ppt/media/image3.png>
</file>

<file path=ppt/media/image4.png>
</file>

<file path=ppt/media/image5.png>
</file>

<file path=ppt/media/image6.png>
</file>

<file path=ppt/media/image7.png>
</file>

<file path=ppt/media/image8.jfif>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80f9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80f9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71578fc192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71578fc192_0_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7613b9539b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7613b9539b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1578fc192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71578fc192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c6f980f91_0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c6f980f91_0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c6f980f91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c6f980f91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71578fc192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71578fc192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71578fc192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71578fc192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71578fc192_0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71578fc192_0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6cc573e086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6cc573e086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c6f980f91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c6f980f91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7613b9539b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7613b9539b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7613b9539b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7613b9539b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8.jfif"/><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hyperlink" Target="https://www.instagram.com/p/BgCd26MgAxh/" TargetMode="External"/><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0.jpg"/><Relationship Id="rId4" Type="http://schemas.openxmlformats.org/officeDocument/2006/relationships/image" Target="../media/image9.jpg"/></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11.xml"/><Relationship Id="rId6" Type="http://schemas.openxmlformats.org/officeDocument/2006/relationships/image" Target="../media/image12.jpg"/><Relationship Id="rId5" Type="http://schemas.openxmlformats.org/officeDocument/2006/relationships/hyperlink" Target="http://www.google.com/" TargetMode="External"/><Relationship Id="rId4" Type="http://schemas.openxmlformats.org/officeDocument/2006/relationships/hyperlink" Target="mailto:miguelmmenez@gmail.com" TargetMode="External"/></Relationships>
</file>

<file path=ppt/slides/_rels/slide17.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hyperlink" Target="https://www.kickstarter.com/projects/drywrite/fleabag" TargetMode="External"/><Relationship Id="rId3" Type="http://schemas.openxmlformats.org/officeDocument/2006/relationships/hyperlink" Target="https://www.kickstarter.com/projects/criticalrole/critical-role-the-legend-of-vox-machina-animated-s" TargetMode="External"/><Relationship Id="rId7" Type="http://schemas.openxmlformats.org/officeDocument/2006/relationships/hyperlink" Target="https://www.kickstarter.com/projects/1996857943/the-misadventures-of-awkward-black-girl"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hyperlink" Target="https://www.kickstarter.com/projects/silentmeditation/silent-meditation-on-vinyl" TargetMode="External"/><Relationship Id="rId5" Type="http://schemas.openxmlformats.org/officeDocument/2006/relationships/hyperlink" Target="https://www.kickstarter.com/projects/smithsonian/conserve-dorothys-ruby-slippers" TargetMode="External"/><Relationship Id="rId10" Type="http://schemas.openxmlformats.org/officeDocument/2006/relationships/image" Target="../media/image3.png"/><Relationship Id="rId4" Type="http://schemas.openxmlformats.org/officeDocument/2006/relationships/hyperlink" Target="https://www.kickstarter.com/projects/1507621537/tlc-is-back-to-make-our-final-album-with-you" TargetMode="External"/><Relationship Id="rId9" Type="http://schemas.openxmlformats.org/officeDocument/2006/relationships/hyperlink" Target="https://www.kickstarter.com/about?ref=global-footer"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polygon.com/2019/1/15/18184108/kickstarter-2018-stats-tabletop-video-games"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www.kickstarter.com/projects/frosthaven/gloomhaven"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hyperlink" Target="https://www.kickstarter.com/projects/pandasaurus/dinosaur-island-back-from-extinction"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671250" y="308343"/>
            <a:ext cx="7801500" cy="214674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800" dirty="0"/>
              <a:t>All ABOARD the Data Science Train:</a:t>
            </a:r>
            <a:br>
              <a:rPr lang="en-US" sz="3800" dirty="0"/>
            </a:br>
            <a:r>
              <a:rPr lang="en" sz="3800" dirty="0"/>
              <a:t>Predicting Long-Term Boardgame Success With Kickstarter and BoardGameGeek Data</a:t>
            </a:r>
            <a:endParaRPr sz="3800" dirty="0"/>
          </a:p>
        </p:txBody>
      </p:sp>
      <p:sp>
        <p:nvSpPr>
          <p:cNvPr id="60" name="Google Shape;60;p13"/>
          <p:cNvSpPr txBox="1">
            <a:spLocks noGrp="1"/>
          </p:cNvSpPr>
          <p:nvPr>
            <p:ph type="subTitle" idx="1"/>
          </p:nvPr>
        </p:nvSpPr>
        <p:spPr>
          <a:xfrm>
            <a:off x="671250" y="3015385"/>
            <a:ext cx="78015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1"/>
                </a:solidFill>
              </a:rPr>
              <a:t>March 13, 2020</a:t>
            </a:r>
            <a:endParaRPr dirty="0">
              <a:solidFill>
                <a:schemeClr val="dk1"/>
              </a:solidFill>
            </a:endParaRPr>
          </a:p>
        </p:txBody>
      </p:sp>
      <p:sp>
        <p:nvSpPr>
          <p:cNvPr id="61" name="Google Shape;61;p13"/>
          <p:cNvSpPr txBox="1"/>
          <p:nvPr/>
        </p:nvSpPr>
        <p:spPr>
          <a:xfrm>
            <a:off x="2174358" y="3411685"/>
            <a:ext cx="4795284" cy="44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600" dirty="0">
                <a:solidFill>
                  <a:srgbClr val="FFFFFF"/>
                </a:solidFill>
                <a:latin typeface="Average"/>
                <a:ea typeface="Average"/>
                <a:cs typeface="Average"/>
                <a:sym typeface="Average"/>
              </a:rPr>
              <a:t>Miguel Martin Menez</a:t>
            </a:r>
          </a:p>
          <a:p>
            <a:pPr marL="0" lvl="0" indent="0" algn="ctr" rtl="0">
              <a:spcBef>
                <a:spcPts val="0"/>
              </a:spcBef>
              <a:spcAft>
                <a:spcPts val="0"/>
              </a:spcAft>
              <a:buNone/>
            </a:pPr>
            <a:endParaRPr lang="en" sz="2600" dirty="0">
              <a:solidFill>
                <a:srgbClr val="FFFFFF"/>
              </a:solidFill>
              <a:latin typeface="Average"/>
              <a:ea typeface="Average"/>
              <a:cs typeface="Average"/>
              <a:sym typeface="Average"/>
            </a:endParaRPr>
          </a:p>
          <a:p>
            <a:pPr marL="0" lvl="0" indent="0" algn="ctr" rtl="0">
              <a:spcBef>
                <a:spcPts val="0"/>
              </a:spcBef>
              <a:spcAft>
                <a:spcPts val="0"/>
              </a:spcAft>
              <a:buNone/>
            </a:pPr>
            <a:r>
              <a:rPr lang="en-US" sz="2200" dirty="0">
                <a:solidFill>
                  <a:srgbClr val="FFFFFF"/>
                </a:solidFill>
                <a:latin typeface="Average"/>
                <a:ea typeface="Average"/>
                <a:cs typeface="Average"/>
                <a:sym typeface="Average"/>
              </a:rPr>
              <a:t>General Assembly - </a:t>
            </a:r>
            <a:r>
              <a:rPr lang="en" sz="2200" dirty="0">
                <a:solidFill>
                  <a:srgbClr val="FFFFFF"/>
                </a:solidFill>
                <a:latin typeface="Average"/>
                <a:ea typeface="Average"/>
                <a:cs typeface="Average"/>
                <a:sym typeface="Average"/>
              </a:rPr>
              <a:t>DSI-10-DC</a:t>
            </a:r>
          </a:p>
          <a:p>
            <a:pPr marL="0" lvl="0" indent="0" algn="ctr" rtl="0">
              <a:spcBef>
                <a:spcPts val="0"/>
              </a:spcBef>
              <a:spcAft>
                <a:spcPts val="0"/>
              </a:spcAft>
              <a:buNone/>
            </a:pPr>
            <a:r>
              <a:rPr lang="en" sz="2000" b="1" dirty="0">
                <a:solidFill>
                  <a:srgbClr val="FFFFFF"/>
                </a:solidFill>
                <a:latin typeface="Average"/>
                <a:ea typeface="Average"/>
                <a:cs typeface="Average"/>
                <a:sym typeface="Average"/>
              </a:rPr>
              <a:t>Instructors: Adi Brons</a:t>
            </a:r>
            <a:r>
              <a:rPr lang="en-US" sz="2000" b="1" dirty="0" err="1">
                <a:solidFill>
                  <a:srgbClr val="FFFFFF"/>
                </a:solidFill>
                <a:latin typeface="Average"/>
                <a:ea typeface="Average"/>
                <a:cs typeface="Average"/>
                <a:sym typeface="Average"/>
              </a:rPr>
              <a:t>htein</a:t>
            </a:r>
            <a:r>
              <a:rPr lang="en-US" sz="2000" b="1" dirty="0">
                <a:solidFill>
                  <a:srgbClr val="FFFFFF"/>
                </a:solidFill>
                <a:latin typeface="Average"/>
                <a:ea typeface="Average"/>
                <a:cs typeface="Average"/>
                <a:sym typeface="Average"/>
              </a:rPr>
              <a:t>, Chuck Dye</a:t>
            </a:r>
            <a:endParaRPr sz="2000" b="1" dirty="0">
              <a:solidFill>
                <a:srgbClr val="FFFFFF"/>
              </a:solidFill>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9"/>
          <p:cNvSpPr txBox="1">
            <a:spLocks noGrp="1"/>
          </p:cNvSpPr>
          <p:nvPr>
            <p:ph type="body" idx="1"/>
          </p:nvPr>
        </p:nvSpPr>
        <p:spPr>
          <a:xfrm>
            <a:off x="616500" y="1415725"/>
            <a:ext cx="8046600" cy="29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200">
                <a:solidFill>
                  <a:schemeClr val="dk1"/>
                </a:solidFill>
              </a:rPr>
              <a:t>2015 - 2018 Kickstarter Data from Web Robots</a:t>
            </a:r>
            <a:endParaRPr sz="2200">
              <a:solidFill>
                <a:schemeClr val="dk1"/>
              </a:solidFill>
            </a:endParaRPr>
          </a:p>
          <a:p>
            <a:pPr marL="457200" lvl="0" indent="-368300" algn="l" rtl="0">
              <a:spcBef>
                <a:spcPts val="2000"/>
              </a:spcBef>
              <a:spcAft>
                <a:spcPts val="0"/>
              </a:spcAft>
              <a:buClr>
                <a:schemeClr val="dk1"/>
              </a:buClr>
              <a:buSzPts val="2200"/>
              <a:buChar char="❏"/>
            </a:pPr>
            <a:r>
              <a:rPr lang="en" sz="2200">
                <a:solidFill>
                  <a:schemeClr val="dk1"/>
                </a:solidFill>
              </a:rPr>
              <a:t>27 gb of data</a:t>
            </a:r>
            <a:endParaRPr sz="2200">
              <a:solidFill>
                <a:schemeClr val="dk1"/>
              </a:solidFill>
            </a:endParaRPr>
          </a:p>
          <a:p>
            <a:pPr marL="0" lvl="0" indent="0" algn="l" rtl="0">
              <a:spcBef>
                <a:spcPts val="2000"/>
              </a:spcBef>
              <a:spcAft>
                <a:spcPts val="0"/>
              </a:spcAft>
              <a:buNone/>
            </a:pPr>
            <a:r>
              <a:rPr lang="en" sz="2200">
                <a:solidFill>
                  <a:schemeClr val="dk1"/>
                </a:solidFill>
              </a:rPr>
              <a:t>2017-2018 BoardGameGeek data from Kaggle</a:t>
            </a:r>
            <a:endParaRPr sz="2200">
              <a:solidFill>
                <a:schemeClr val="dk1"/>
              </a:solidFill>
            </a:endParaRPr>
          </a:p>
          <a:p>
            <a:pPr marL="457200" lvl="0" indent="-368300" algn="l" rtl="0">
              <a:spcBef>
                <a:spcPts val="2000"/>
              </a:spcBef>
              <a:spcAft>
                <a:spcPts val="0"/>
              </a:spcAft>
              <a:buClr>
                <a:schemeClr val="dk1"/>
              </a:buClr>
              <a:buSzPts val="2200"/>
              <a:buChar char="❏"/>
            </a:pPr>
            <a:r>
              <a:rPr lang="en" sz="2200">
                <a:solidFill>
                  <a:schemeClr val="dk1"/>
                </a:solidFill>
              </a:rPr>
              <a:t>Scraping BGG is great for personal use</a:t>
            </a:r>
            <a:endParaRPr sz="2200">
              <a:solidFill>
                <a:schemeClr val="dk1"/>
              </a:solidFill>
            </a:endParaRPr>
          </a:p>
          <a:p>
            <a:pPr marL="0" lvl="0" indent="0" algn="l" rtl="0">
              <a:spcBef>
                <a:spcPts val="2000"/>
              </a:spcBef>
              <a:spcAft>
                <a:spcPts val="0"/>
              </a:spcAft>
              <a:buNone/>
            </a:pPr>
            <a:endParaRPr sz="2200">
              <a:solidFill>
                <a:schemeClr val="dk1"/>
              </a:solidFill>
            </a:endParaRPr>
          </a:p>
          <a:p>
            <a:pPr marL="0" lvl="0" indent="0" algn="l" rtl="0">
              <a:spcBef>
                <a:spcPts val="2000"/>
              </a:spcBef>
              <a:spcAft>
                <a:spcPts val="2000"/>
              </a:spcAft>
              <a:buNone/>
            </a:pPr>
            <a:endParaRPr sz="2200">
              <a:solidFill>
                <a:schemeClr val="dk1"/>
              </a:solidFill>
            </a:endParaRPr>
          </a:p>
        </p:txBody>
      </p:sp>
      <p:sp>
        <p:nvSpPr>
          <p:cNvPr id="103" name="Google Shape;103;p19"/>
          <p:cNvSpPr txBox="1"/>
          <p:nvPr/>
        </p:nvSpPr>
        <p:spPr>
          <a:xfrm>
            <a:off x="642300" y="341425"/>
            <a:ext cx="7859400" cy="67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000" dirty="0">
                <a:solidFill>
                  <a:srgbClr val="FFFFFF"/>
                </a:solidFill>
                <a:latin typeface="Oswald"/>
                <a:ea typeface="Oswald"/>
                <a:cs typeface="Oswald"/>
                <a:sym typeface="Oswald"/>
              </a:rPr>
              <a:t>Data Collection:</a:t>
            </a:r>
            <a:endParaRPr sz="3000" dirty="0">
              <a:solidFill>
                <a:srgbClr val="FFFFFF"/>
              </a:solidFill>
              <a:latin typeface="Oswald"/>
              <a:ea typeface="Oswald"/>
              <a:cs typeface="Oswald"/>
              <a:sym typeface="Oswald"/>
            </a:endParaRPr>
          </a:p>
          <a:p>
            <a:pPr marL="0" lvl="0" indent="0" algn="l" rtl="0">
              <a:spcBef>
                <a:spcPts val="2000"/>
              </a:spcBef>
              <a:spcAft>
                <a:spcPts val="0"/>
              </a:spcAft>
              <a:buNone/>
            </a:pPr>
            <a:endParaRPr sz="3000" dirty="0">
              <a:solidFill>
                <a:schemeClr val="dk1"/>
              </a:solidFill>
              <a:highlight>
                <a:srgbClr val="FFFFFF"/>
              </a:highlight>
              <a:latin typeface="Oswald"/>
              <a:ea typeface="Oswald"/>
              <a:cs typeface="Oswald"/>
              <a:sym typeface="Oswa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Data Assembly - Factors Under Your Control</a:t>
            </a:r>
            <a:endParaRPr/>
          </a:p>
        </p:txBody>
      </p:sp>
      <p:grpSp>
        <p:nvGrpSpPr>
          <p:cNvPr id="109" name="Google Shape;109;p20"/>
          <p:cNvGrpSpPr/>
          <p:nvPr/>
        </p:nvGrpSpPr>
        <p:grpSpPr>
          <a:xfrm>
            <a:off x="260492" y="1510698"/>
            <a:ext cx="2680675" cy="2951086"/>
            <a:chOff x="3320450" y="1304875"/>
            <a:chExt cx="2632500" cy="3416400"/>
          </a:xfrm>
        </p:grpSpPr>
        <p:sp>
          <p:nvSpPr>
            <p:cNvPr id="110" name="Google Shape;110;p20"/>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0"/>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20"/>
          <p:cNvSpPr txBox="1">
            <a:spLocks noGrp="1"/>
          </p:cNvSpPr>
          <p:nvPr>
            <p:ph type="body" idx="4294967295"/>
          </p:nvPr>
        </p:nvSpPr>
        <p:spPr>
          <a:xfrm>
            <a:off x="330730" y="1510675"/>
            <a:ext cx="25401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rPr>
              <a:t>Categories</a:t>
            </a:r>
            <a:endParaRPr b="1">
              <a:solidFill>
                <a:schemeClr val="lt1"/>
              </a:solidFill>
            </a:endParaRPr>
          </a:p>
        </p:txBody>
      </p:sp>
      <p:sp>
        <p:nvSpPr>
          <p:cNvPr id="113" name="Google Shape;113;p20"/>
          <p:cNvSpPr txBox="1">
            <a:spLocks noGrp="1"/>
          </p:cNvSpPr>
          <p:nvPr>
            <p:ph type="body" idx="4294967295"/>
          </p:nvPr>
        </p:nvSpPr>
        <p:spPr>
          <a:xfrm>
            <a:off x="338198" y="2056100"/>
            <a:ext cx="2523900" cy="2451000"/>
          </a:xfrm>
          <a:prstGeom prst="rect">
            <a:avLst/>
          </a:prstGeom>
        </p:spPr>
        <p:txBody>
          <a:bodyPr spcFirstLastPara="1" wrap="square" lIns="91425" tIns="91425" rIns="91425" bIns="91425" anchor="t" anchorCtr="0">
            <a:noAutofit/>
          </a:bodyPr>
          <a:lstStyle/>
          <a:p>
            <a:pPr marL="285750" lvl="0" indent="-215900" algn="l" rtl="0">
              <a:spcBef>
                <a:spcPts val="0"/>
              </a:spcBef>
              <a:spcAft>
                <a:spcPts val="0"/>
              </a:spcAft>
              <a:buClr>
                <a:schemeClr val="dk1"/>
              </a:buClr>
              <a:buSzPts val="1600"/>
              <a:buChar char="●"/>
            </a:pPr>
            <a:r>
              <a:rPr lang="en" sz="1600">
                <a:solidFill>
                  <a:schemeClr val="dk1"/>
                </a:solidFill>
              </a:rPr>
              <a:t>Theme - what a game is about: sci-fi, farming, murder/mystery, fantasy, zombies.</a:t>
            </a:r>
            <a:endParaRPr sz="1600">
              <a:solidFill>
                <a:schemeClr val="dk1"/>
              </a:solidFill>
            </a:endParaRPr>
          </a:p>
          <a:p>
            <a:pPr marL="0" lvl="0" indent="0" algn="l" rtl="0">
              <a:spcBef>
                <a:spcPts val="1600"/>
              </a:spcBef>
              <a:spcAft>
                <a:spcPts val="0"/>
              </a:spcAft>
              <a:buNone/>
            </a:pPr>
            <a:endParaRPr sz="200">
              <a:solidFill>
                <a:schemeClr val="dk1"/>
              </a:solidFill>
            </a:endParaRPr>
          </a:p>
          <a:p>
            <a:pPr marL="285750" lvl="0" indent="-215900" algn="l" rtl="0">
              <a:spcBef>
                <a:spcPts val="1600"/>
              </a:spcBef>
              <a:spcAft>
                <a:spcPts val="0"/>
              </a:spcAft>
              <a:buClr>
                <a:schemeClr val="dk1"/>
              </a:buClr>
              <a:buSzPts val="1600"/>
              <a:buChar char="●"/>
            </a:pPr>
            <a:r>
              <a:rPr lang="en" sz="1600">
                <a:solidFill>
                  <a:schemeClr val="dk1"/>
                </a:solidFill>
              </a:rPr>
              <a:t>Key components - dice, miniatures.</a:t>
            </a:r>
            <a:endParaRPr sz="1600">
              <a:solidFill>
                <a:schemeClr val="dk1"/>
              </a:solidFill>
            </a:endParaRPr>
          </a:p>
        </p:txBody>
      </p:sp>
      <p:grpSp>
        <p:nvGrpSpPr>
          <p:cNvPr id="114" name="Google Shape;114;p20"/>
          <p:cNvGrpSpPr/>
          <p:nvPr/>
        </p:nvGrpSpPr>
        <p:grpSpPr>
          <a:xfrm>
            <a:off x="3203130" y="1510723"/>
            <a:ext cx="2680675" cy="2951086"/>
            <a:chOff x="3320450" y="1304875"/>
            <a:chExt cx="2632500" cy="3416400"/>
          </a:xfrm>
        </p:grpSpPr>
        <p:sp>
          <p:nvSpPr>
            <p:cNvPr id="115" name="Google Shape;115;p20"/>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0"/>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 name="Google Shape;117;p20"/>
          <p:cNvSpPr txBox="1">
            <a:spLocks noGrp="1"/>
          </p:cNvSpPr>
          <p:nvPr>
            <p:ph type="body" idx="4294967295"/>
          </p:nvPr>
        </p:nvSpPr>
        <p:spPr>
          <a:xfrm>
            <a:off x="3273368" y="1510700"/>
            <a:ext cx="25401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rPr>
              <a:t>Mechanics</a:t>
            </a:r>
            <a:endParaRPr b="1">
              <a:solidFill>
                <a:schemeClr val="lt1"/>
              </a:solidFill>
            </a:endParaRPr>
          </a:p>
        </p:txBody>
      </p:sp>
      <p:sp>
        <p:nvSpPr>
          <p:cNvPr id="118" name="Google Shape;118;p20"/>
          <p:cNvSpPr txBox="1">
            <a:spLocks noGrp="1"/>
          </p:cNvSpPr>
          <p:nvPr>
            <p:ph type="body" idx="4294967295"/>
          </p:nvPr>
        </p:nvSpPr>
        <p:spPr>
          <a:xfrm>
            <a:off x="3280836" y="2056125"/>
            <a:ext cx="2523900" cy="2451000"/>
          </a:xfrm>
          <a:prstGeom prst="rect">
            <a:avLst/>
          </a:prstGeom>
        </p:spPr>
        <p:txBody>
          <a:bodyPr spcFirstLastPara="1" wrap="square" lIns="91425" tIns="91425" rIns="91425" bIns="91425" anchor="t" anchorCtr="0">
            <a:noAutofit/>
          </a:bodyPr>
          <a:lstStyle/>
          <a:p>
            <a:pPr marL="342900" lvl="0" indent="-273050" algn="l" rtl="0">
              <a:spcBef>
                <a:spcPts val="0"/>
              </a:spcBef>
              <a:spcAft>
                <a:spcPts val="0"/>
              </a:spcAft>
              <a:buClr>
                <a:schemeClr val="dk1"/>
              </a:buClr>
              <a:buSzPts val="1600"/>
              <a:buChar char="●"/>
            </a:pPr>
            <a:r>
              <a:rPr lang="en" sz="1600">
                <a:solidFill>
                  <a:schemeClr val="dk1"/>
                </a:solidFill>
              </a:rPr>
              <a:t>Rules - how you play the game:</a:t>
            </a:r>
            <a:endParaRPr sz="1600">
              <a:solidFill>
                <a:schemeClr val="dk1"/>
              </a:solidFill>
            </a:endParaRPr>
          </a:p>
          <a:p>
            <a:pPr marL="628650" lvl="1" indent="-273050" algn="l" rtl="0">
              <a:spcBef>
                <a:spcPts val="0"/>
              </a:spcBef>
              <a:spcAft>
                <a:spcPts val="0"/>
              </a:spcAft>
              <a:buClr>
                <a:schemeClr val="dk1"/>
              </a:buClr>
              <a:buSzPts val="1600"/>
              <a:buChar char="○"/>
            </a:pPr>
            <a:r>
              <a:rPr lang="en" sz="1600">
                <a:solidFill>
                  <a:schemeClr val="dk1"/>
                </a:solidFill>
              </a:rPr>
              <a:t>Dice rolling</a:t>
            </a:r>
            <a:endParaRPr sz="1600">
              <a:solidFill>
                <a:schemeClr val="dk1"/>
              </a:solidFill>
            </a:endParaRPr>
          </a:p>
          <a:p>
            <a:pPr marL="628650" lvl="1" indent="-273050" algn="l" rtl="0">
              <a:spcBef>
                <a:spcPts val="0"/>
              </a:spcBef>
              <a:spcAft>
                <a:spcPts val="0"/>
              </a:spcAft>
              <a:buClr>
                <a:schemeClr val="dk1"/>
              </a:buClr>
              <a:buSzPts val="1600"/>
              <a:buChar char="○"/>
            </a:pPr>
            <a:r>
              <a:rPr lang="en" sz="1600">
                <a:solidFill>
                  <a:schemeClr val="dk1"/>
                </a:solidFill>
              </a:rPr>
              <a:t>Role playing</a:t>
            </a:r>
            <a:endParaRPr sz="1600">
              <a:solidFill>
                <a:schemeClr val="dk1"/>
              </a:solidFill>
            </a:endParaRPr>
          </a:p>
          <a:p>
            <a:pPr marL="628650" lvl="1" indent="-273050" algn="l" rtl="0">
              <a:spcBef>
                <a:spcPts val="0"/>
              </a:spcBef>
              <a:spcAft>
                <a:spcPts val="0"/>
              </a:spcAft>
              <a:buClr>
                <a:schemeClr val="dk1"/>
              </a:buClr>
              <a:buSzPts val="1600"/>
              <a:buChar char="○"/>
            </a:pPr>
            <a:r>
              <a:rPr lang="en" sz="1600">
                <a:solidFill>
                  <a:schemeClr val="dk1"/>
                </a:solidFill>
              </a:rPr>
              <a:t>Worker Placement</a:t>
            </a:r>
            <a:endParaRPr sz="1600">
              <a:solidFill>
                <a:schemeClr val="dk1"/>
              </a:solidFill>
            </a:endParaRPr>
          </a:p>
        </p:txBody>
      </p:sp>
      <p:grpSp>
        <p:nvGrpSpPr>
          <p:cNvPr id="119" name="Google Shape;119;p20"/>
          <p:cNvGrpSpPr/>
          <p:nvPr/>
        </p:nvGrpSpPr>
        <p:grpSpPr>
          <a:xfrm>
            <a:off x="6145742" y="1510748"/>
            <a:ext cx="2680675" cy="2951086"/>
            <a:chOff x="3320450" y="1304875"/>
            <a:chExt cx="2632500" cy="3416400"/>
          </a:xfrm>
        </p:grpSpPr>
        <p:sp>
          <p:nvSpPr>
            <p:cNvPr id="120" name="Google Shape;120;p20"/>
            <p:cNvSpPr txBox="1"/>
            <p:nvPr/>
          </p:nvSpPr>
          <p:spPr>
            <a:xfrm>
              <a:off x="3324050" y="1304875"/>
              <a:ext cx="2628900" cy="46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0"/>
            <p:cNvSpPr/>
            <p:nvPr/>
          </p:nvSpPr>
          <p:spPr>
            <a:xfrm>
              <a:off x="3320450" y="1304875"/>
              <a:ext cx="2628900" cy="34164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20"/>
          <p:cNvSpPr txBox="1">
            <a:spLocks noGrp="1"/>
          </p:cNvSpPr>
          <p:nvPr>
            <p:ph type="body" idx="4294967295"/>
          </p:nvPr>
        </p:nvSpPr>
        <p:spPr>
          <a:xfrm>
            <a:off x="6215980" y="1510725"/>
            <a:ext cx="2540100" cy="46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lt1"/>
                </a:solidFill>
              </a:rPr>
              <a:t>KS and BGG Features</a:t>
            </a:r>
            <a:endParaRPr b="1">
              <a:solidFill>
                <a:schemeClr val="lt1"/>
              </a:solidFill>
            </a:endParaRPr>
          </a:p>
        </p:txBody>
      </p:sp>
      <p:sp>
        <p:nvSpPr>
          <p:cNvPr id="123" name="Google Shape;123;p20"/>
          <p:cNvSpPr txBox="1">
            <a:spLocks noGrp="1"/>
          </p:cNvSpPr>
          <p:nvPr>
            <p:ph type="body" idx="4294967295"/>
          </p:nvPr>
        </p:nvSpPr>
        <p:spPr>
          <a:xfrm>
            <a:off x="6223450" y="2056150"/>
            <a:ext cx="2523900" cy="1084500"/>
          </a:xfrm>
          <a:prstGeom prst="rect">
            <a:avLst/>
          </a:prstGeom>
        </p:spPr>
        <p:txBody>
          <a:bodyPr spcFirstLastPara="1" wrap="square" lIns="91425" tIns="91425" rIns="91425" bIns="91425" anchor="t" anchorCtr="0">
            <a:noAutofit/>
          </a:bodyPr>
          <a:lstStyle/>
          <a:p>
            <a:pPr marL="285750" lvl="0" indent="-215900" algn="l" rtl="0">
              <a:spcBef>
                <a:spcPts val="0"/>
              </a:spcBef>
              <a:spcAft>
                <a:spcPts val="0"/>
              </a:spcAft>
              <a:buClr>
                <a:schemeClr val="dk1"/>
              </a:buClr>
              <a:buSzPts val="1600"/>
              <a:buChar char="●"/>
            </a:pPr>
            <a:r>
              <a:rPr lang="en" sz="1600">
                <a:solidFill>
                  <a:schemeClr val="dk1"/>
                </a:solidFill>
              </a:rPr>
              <a:t>BoardGameGeek:</a:t>
            </a:r>
            <a:endParaRPr sz="1600">
              <a:solidFill>
                <a:schemeClr val="dk1"/>
              </a:solidFill>
            </a:endParaRPr>
          </a:p>
          <a:p>
            <a:pPr marL="571500" lvl="1" indent="-215900" algn="l" rtl="0">
              <a:spcBef>
                <a:spcPts val="0"/>
              </a:spcBef>
              <a:spcAft>
                <a:spcPts val="0"/>
              </a:spcAft>
              <a:buClr>
                <a:schemeClr val="dk1"/>
              </a:buClr>
              <a:buSzPts val="1600"/>
              <a:buChar char="○"/>
            </a:pPr>
            <a:r>
              <a:rPr lang="en" sz="1600">
                <a:solidFill>
                  <a:schemeClr val="dk1"/>
                </a:solidFill>
              </a:rPr>
              <a:t>Weight / Complexity</a:t>
            </a:r>
            <a:endParaRPr sz="1600">
              <a:solidFill>
                <a:schemeClr val="dk1"/>
              </a:solidFill>
            </a:endParaRPr>
          </a:p>
          <a:p>
            <a:pPr marL="571500" lvl="1" indent="-215900" algn="l" rtl="0">
              <a:spcBef>
                <a:spcPts val="0"/>
              </a:spcBef>
              <a:spcAft>
                <a:spcPts val="0"/>
              </a:spcAft>
              <a:buClr>
                <a:schemeClr val="dk1"/>
              </a:buClr>
              <a:buSzPts val="1600"/>
              <a:buChar char="○"/>
            </a:pPr>
            <a:r>
              <a:rPr lang="en" sz="1600">
                <a:solidFill>
                  <a:schemeClr val="dk1"/>
                </a:solidFill>
              </a:rPr>
              <a:t>Average game time</a:t>
            </a:r>
            <a:endParaRPr sz="1600">
              <a:solidFill>
                <a:schemeClr val="dk1"/>
              </a:solidFill>
            </a:endParaRPr>
          </a:p>
          <a:p>
            <a:pPr marL="457200" lvl="0" indent="0" algn="l" rtl="0">
              <a:spcBef>
                <a:spcPts val="1600"/>
              </a:spcBef>
              <a:spcAft>
                <a:spcPts val="1600"/>
              </a:spcAft>
              <a:buNone/>
            </a:pPr>
            <a:endParaRPr sz="1600" b="1">
              <a:solidFill>
                <a:schemeClr val="lt2"/>
              </a:solidFill>
            </a:endParaRPr>
          </a:p>
        </p:txBody>
      </p:sp>
      <p:sp>
        <p:nvSpPr>
          <p:cNvPr id="124" name="Google Shape;124;p20"/>
          <p:cNvSpPr txBox="1">
            <a:spLocks noGrp="1"/>
          </p:cNvSpPr>
          <p:nvPr>
            <p:ph type="body" idx="4294967295"/>
          </p:nvPr>
        </p:nvSpPr>
        <p:spPr>
          <a:xfrm>
            <a:off x="6224825" y="3224675"/>
            <a:ext cx="2523900" cy="1084500"/>
          </a:xfrm>
          <a:prstGeom prst="rect">
            <a:avLst/>
          </a:prstGeom>
        </p:spPr>
        <p:txBody>
          <a:bodyPr spcFirstLastPara="1" wrap="square" lIns="91425" tIns="91425" rIns="91425" bIns="91425" anchor="t" anchorCtr="0">
            <a:noAutofit/>
          </a:bodyPr>
          <a:lstStyle/>
          <a:p>
            <a:pPr marL="285750" lvl="0" indent="-215900" algn="l" rtl="0">
              <a:spcBef>
                <a:spcPts val="0"/>
              </a:spcBef>
              <a:spcAft>
                <a:spcPts val="0"/>
              </a:spcAft>
              <a:buClr>
                <a:schemeClr val="dk1"/>
              </a:buClr>
              <a:buSzPts val="1600"/>
              <a:buChar char="●"/>
            </a:pPr>
            <a:r>
              <a:rPr lang="en" sz="1600">
                <a:solidFill>
                  <a:schemeClr val="dk1"/>
                </a:solidFill>
              </a:rPr>
              <a:t>Kickstarter:</a:t>
            </a:r>
            <a:endParaRPr sz="1600">
              <a:solidFill>
                <a:schemeClr val="dk1"/>
              </a:solidFill>
            </a:endParaRPr>
          </a:p>
          <a:p>
            <a:pPr marL="571500" lvl="1" indent="-215900" algn="l" rtl="0">
              <a:spcBef>
                <a:spcPts val="0"/>
              </a:spcBef>
              <a:spcAft>
                <a:spcPts val="0"/>
              </a:spcAft>
              <a:buClr>
                <a:schemeClr val="dk1"/>
              </a:buClr>
              <a:buSzPts val="1600"/>
              <a:buChar char="○"/>
            </a:pPr>
            <a:r>
              <a:rPr lang="en" sz="1600">
                <a:solidFill>
                  <a:schemeClr val="dk1"/>
                </a:solidFill>
              </a:rPr>
              <a:t>Pledge goal</a:t>
            </a:r>
            <a:endParaRPr sz="1600">
              <a:solidFill>
                <a:schemeClr val="dk1"/>
              </a:solidFill>
            </a:endParaRPr>
          </a:p>
          <a:p>
            <a:pPr marL="571500" lvl="1" indent="-215900" algn="l" rtl="0">
              <a:spcBef>
                <a:spcPts val="0"/>
              </a:spcBef>
              <a:spcAft>
                <a:spcPts val="0"/>
              </a:spcAft>
              <a:buClr>
                <a:schemeClr val="dk1"/>
              </a:buClr>
              <a:buSzPts val="1600"/>
              <a:buChar char="○"/>
            </a:pPr>
            <a:r>
              <a:rPr lang="en" sz="1600">
                <a:solidFill>
                  <a:schemeClr val="dk1"/>
                </a:solidFill>
              </a:rPr>
              <a:t>Pledge amount</a:t>
            </a:r>
            <a:endParaRPr sz="1600">
              <a:solidFill>
                <a:schemeClr val="dk1"/>
              </a:solidFill>
            </a:endParaRPr>
          </a:p>
          <a:p>
            <a:pPr marL="457200" lvl="0" indent="0" algn="l" rtl="0">
              <a:spcBef>
                <a:spcPts val="1600"/>
              </a:spcBef>
              <a:spcAft>
                <a:spcPts val="1600"/>
              </a:spcAft>
              <a:buNone/>
            </a:pPr>
            <a:endParaRPr sz="1600" b="1">
              <a:solidFill>
                <a:schemeClr val="lt2"/>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1"/>
          <p:cNvSpPr txBox="1">
            <a:spLocks noGrp="1"/>
          </p:cNvSpPr>
          <p:nvPr>
            <p:ph type="body" idx="2"/>
          </p:nvPr>
        </p:nvSpPr>
        <p:spPr>
          <a:xfrm>
            <a:off x="4939500" y="1502225"/>
            <a:ext cx="3837000" cy="29778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AutoNum type="arabicPeriod"/>
            </a:pPr>
            <a:r>
              <a:rPr lang="en"/>
              <a:t>Variable Player Powers</a:t>
            </a:r>
            <a:endParaRPr/>
          </a:p>
          <a:p>
            <a:pPr marL="457200" lvl="0" indent="-342900" algn="l" rtl="0">
              <a:spcBef>
                <a:spcPts val="0"/>
              </a:spcBef>
              <a:spcAft>
                <a:spcPts val="0"/>
              </a:spcAft>
              <a:buSzPts val="1800"/>
              <a:buAutoNum type="arabicPeriod"/>
            </a:pPr>
            <a:r>
              <a:rPr lang="en"/>
              <a:t>Worker Placement</a:t>
            </a:r>
            <a:endParaRPr/>
          </a:p>
          <a:p>
            <a:pPr marL="457200" lvl="0" indent="-342900" algn="l" rtl="0">
              <a:spcBef>
                <a:spcPts val="0"/>
              </a:spcBef>
              <a:spcAft>
                <a:spcPts val="0"/>
              </a:spcAft>
              <a:buSzPts val="1800"/>
              <a:buAutoNum type="arabicPeriod"/>
            </a:pPr>
            <a:r>
              <a:rPr lang="en"/>
              <a:t>Action Points</a:t>
            </a:r>
            <a:endParaRPr/>
          </a:p>
          <a:p>
            <a:pPr marL="457200" lvl="0" indent="-342900" algn="l" rtl="0">
              <a:spcBef>
                <a:spcPts val="0"/>
              </a:spcBef>
              <a:spcAft>
                <a:spcPts val="0"/>
              </a:spcAft>
              <a:buSzPts val="1800"/>
              <a:buAutoNum type="arabicPeriod"/>
            </a:pPr>
            <a:r>
              <a:rPr lang="en"/>
              <a:t>Voting</a:t>
            </a:r>
            <a:endParaRPr/>
          </a:p>
          <a:p>
            <a:pPr marL="457200" lvl="0" indent="-342900" algn="l" rtl="0">
              <a:spcBef>
                <a:spcPts val="0"/>
              </a:spcBef>
              <a:spcAft>
                <a:spcPts val="0"/>
              </a:spcAft>
              <a:buSzPts val="1800"/>
              <a:buAutoNum type="arabicPeriod"/>
            </a:pPr>
            <a:r>
              <a:rPr lang="en"/>
              <a:t>Simulation</a:t>
            </a:r>
            <a:endParaRPr/>
          </a:p>
          <a:p>
            <a:pPr marL="457200" lvl="0" indent="-342900" algn="l" rtl="0">
              <a:spcBef>
                <a:spcPts val="0"/>
              </a:spcBef>
              <a:spcAft>
                <a:spcPts val="0"/>
              </a:spcAft>
              <a:buSzPts val="1800"/>
              <a:buAutoNum type="arabicPeriod"/>
            </a:pPr>
            <a:r>
              <a:rPr lang="en"/>
              <a:t>Variable Phase Order</a:t>
            </a:r>
            <a:endParaRPr/>
          </a:p>
          <a:p>
            <a:pPr marL="457200" lvl="0" indent="-342900" algn="l" rtl="0">
              <a:spcBef>
                <a:spcPts val="0"/>
              </a:spcBef>
              <a:spcAft>
                <a:spcPts val="0"/>
              </a:spcAft>
              <a:buSzPts val="1800"/>
              <a:buAutoNum type="arabicPeriod"/>
            </a:pPr>
            <a:r>
              <a:rPr lang="en"/>
              <a:t>Area Movement</a:t>
            </a:r>
            <a:endParaRPr/>
          </a:p>
          <a:p>
            <a:pPr marL="457200" lvl="0" indent="-342900" algn="l" rtl="0">
              <a:spcBef>
                <a:spcPts val="0"/>
              </a:spcBef>
              <a:spcAft>
                <a:spcPts val="0"/>
              </a:spcAft>
              <a:buSzPts val="1800"/>
              <a:buAutoNum type="arabicPeriod"/>
            </a:pPr>
            <a:r>
              <a:rPr lang="en"/>
              <a:t>Hex and Counter</a:t>
            </a:r>
            <a:endParaRPr/>
          </a:p>
        </p:txBody>
      </p:sp>
      <p:sp>
        <p:nvSpPr>
          <p:cNvPr id="130" name="Google Shape;130;p21"/>
          <p:cNvSpPr txBox="1"/>
          <p:nvPr/>
        </p:nvSpPr>
        <p:spPr>
          <a:xfrm>
            <a:off x="4514525" y="4579800"/>
            <a:ext cx="4551900" cy="61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200">
              <a:solidFill>
                <a:schemeClr val="lt1"/>
              </a:solidFill>
              <a:highlight>
                <a:schemeClr val="dk1"/>
              </a:highlight>
              <a:latin typeface="Oswald"/>
              <a:ea typeface="Oswald"/>
              <a:cs typeface="Oswald"/>
              <a:sym typeface="Oswald"/>
            </a:endParaRPr>
          </a:p>
        </p:txBody>
      </p:sp>
      <p:sp>
        <p:nvSpPr>
          <p:cNvPr id="131" name="Google Shape;131;p21"/>
          <p:cNvSpPr txBox="1">
            <a:spLocks noGrp="1"/>
          </p:cNvSpPr>
          <p:nvPr>
            <p:ph type="title"/>
          </p:nvPr>
        </p:nvSpPr>
        <p:spPr>
          <a:xfrm>
            <a:off x="250325" y="148025"/>
            <a:ext cx="4195200" cy="140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Categories</a:t>
            </a:r>
            <a:endParaRPr/>
          </a:p>
        </p:txBody>
      </p:sp>
      <p:sp>
        <p:nvSpPr>
          <p:cNvPr id="132" name="Google Shape;132;p21"/>
          <p:cNvSpPr txBox="1">
            <a:spLocks noGrp="1"/>
          </p:cNvSpPr>
          <p:nvPr>
            <p:ph type="title"/>
          </p:nvPr>
        </p:nvSpPr>
        <p:spPr>
          <a:xfrm>
            <a:off x="4767875" y="193925"/>
            <a:ext cx="4045200" cy="13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rPr>
              <a:t>Mechanics</a:t>
            </a:r>
            <a:endParaRPr b="1">
              <a:solidFill>
                <a:srgbClr val="000000"/>
              </a:solidFill>
            </a:endParaRPr>
          </a:p>
        </p:txBody>
      </p:sp>
      <p:sp>
        <p:nvSpPr>
          <p:cNvPr id="133" name="Google Shape;133;p21"/>
          <p:cNvSpPr txBox="1">
            <a:spLocks noGrp="1"/>
          </p:cNvSpPr>
          <p:nvPr>
            <p:ph type="body" idx="2"/>
          </p:nvPr>
        </p:nvSpPr>
        <p:spPr>
          <a:xfrm>
            <a:off x="429425" y="1502225"/>
            <a:ext cx="3837000" cy="29778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Clr>
                <a:srgbClr val="FFFFFF"/>
              </a:buClr>
              <a:buSzPts val="1800"/>
              <a:buAutoNum type="arabicPeriod"/>
            </a:pPr>
            <a:r>
              <a:rPr lang="en">
                <a:solidFill>
                  <a:srgbClr val="FFFFFF"/>
                </a:solidFill>
              </a:rPr>
              <a:t>Miniatures</a:t>
            </a:r>
            <a:endParaRPr>
              <a:solidFill>
                <a:srgbClr val="FFFFFF"/>
              </a:solidFill>
            </a:endParaRPr>
          </a:p>
          <a:p>
            <a:pPr marL="457200" lvl="0" indent="-342900" algn="l" rtl="0">
              <a:spcBef>
                <a:spcPts val="0"/>
              </a:spcBef>
              <a:spcAft>
                <a:spcPts val="0"/>
              </a:spcAft>
              <a:buClr>
                <a:srgbClr val="FFFFFF"/>
              </a:buClr>
              <a:buSzPts val="1800"/>
              <a:buAutoNum type="arabicPeriod"/>
            </a:pPr>
            <a:r>
              <a:rPr lang="en">
                <a:solidFill>
                  <a:srgbClr val="FFFFFF"/>
                </a:solidFill>
              </a:rPr>
              <a:t>Negotiation</a:t>
            </a:r>
            <a:endParaRPr>
              <a:solidFill>
                <a:srgbClr val="FFFFFF"/>
              </a:solidFill>
            </a:endParaRPr>
          </a:p>
          <a:p>
            <a:pPr marL="457200" lvl="0" indent="-342900" algn="l" rtl="0">
              <a:spcBef>
                <a:spcPts val="0"/>
              </a:spcBef>
              <a:spcAft>
                <a:spcPts val="0"/>
              </a:spcAft>
              <a:buClr>
                <a:srgbClr val="FFFFFF"/>
              </a:buClr>
              <a:buSzPts val="1800"/>
              <a:buAutoNum type="arabicPeriod"/>
            </a:pPr>
            <a:r>
              <a:rPr lang="en">
                <a:solidFill>
                  <a:srgbClr val="FFFFFF"/>
                </a:solidFill>
              </a:rPr>
              <a:t>Zombies</a:t>
            </a:r>
            <a:endParaRPr>
              <a:solidFill>
                <a:srgbClr val="FFFFFF"/>
              </a:solidFill>
            </a:endParaRPr>
          </a:p>
          <a:p>
            <a:pPr marL="457200" lvl="0" indent="-342900" algn="l" rtl="0">
              <a:spcBef>
                <a:spcPts val="0"/>
              </a:spcBef>
              <a:spcAft>
                <a:spcPts val="0"/>
              </a:spcAft>
              <a:buClr>
                <a:srgbClr val="FFFFFF"/>
              </a:buClr>
              <a:buSzPts val="1800"/>
              <a:buAutoNum type="arabicPeriod"/>
            </a:pPr>
            <a:r>
              <a:rPr lang="en">
                <a:solidFill>
                  <a:srgbClr val="FFFFFF"/>
                </a:solidFill>
              </a:rPr>
              <a:t>Puzzle</a:t>
            </a:r>
            <a:endParaRPr>
              <a:solidFill>
                <a:srgbClr val="FFFFFF"/>
              </a:solidFill>
            </a:endParaRPr>
          </a:p>
          <a:p>
            <a:pPr marL="457200" lvl="0" indent="-342900" algn="l" rtl="0">
              <a:spcBef>
                <a:spcPts val="0"/>
              </a:spcBef>
              <a:spcAft>
                <a:spcPts val="0"/>
              </a:spcAft>
              <a:buClr>
                <a:srgbClr val="FFFFFF"/>
              </a:buClr>
              <a:buSzPts val="1800"/>
              <a:buAutoNum type="arabicPeriod"/>
            </a:pPr>
            <a:r>
              <a:rPr lang="en">
                <a:solidFill>
                  <a:srgbClr val="FFFFFF"/>
                </a:solidFill>
              </a:rPr>
              <a:t>Civilization</a:t>
            </a:r>
            <a:endParaRPr>
              <a:solidFill>
                <a:srgbClr val="FFFFFF"/>
              </a:solidFill>
            </a:endParaRPr>
          </a:p>
          <a:p>
            <a:pPr marL="457200" lvl="0" indent="-342900" algn="l" rtl="0">
              <a:spcBef>
                <a:spcPts val="0"/>
              </a:spcBef>
              <a:spcAft>
                <a:spcPts val="0"/>
              </a:spcAft>
              <a:buClr>
                <a:srgbClr val="FFFFFF"/>
              </a:buClr>
              <a:buSzPts val="1800"/>
              <a:buAutoNum type="arabicPeriod"/>
            </a:pPr>
            <a:r>
              <a:rPr lang="en">
                <a:solidFill>
                  <a:srgbClr val="FFFFFF"/>
                </a:solidFill>
              </a:rPr>
              <a:t>Murder / Mystery</a:t>
            </a:r>
            <a:endParaRPr>
              <a:solidFill>
                <a:srgbClr val="FFFFFF"/>
              </a:solidFill>
            </a:endParaRPr>
          </a:p>
          <a:p>
            <a:pPr marL="457200" lvl="0" indent="-342900" algn="l" rtl="0">
              <a:spcBef>
                <a:spcPts val="0"/>
              </a:spcBef>
              <a:spcAft>
                <a:spcPts val="0"/>
              </a:spcAft>
              <a:buClr>
                <a:srgbClr val="FFFFFF"/>
              </a:buClr>
              <a:buSzPts val="1800"/>
              <a:buAutoNum type="arabicPeriod"/>
            </a:pPr>
            <a:r>
              <a:rPr lang="en">
                <a:solidFill>
                  <a:srgbClr val="FFFFFF"/>
                </a:solidFill>
              </a:rPr>
              <a:t>Fantasy</a:t>
            </a:r>
            <a:endParaRPr>
              <a:solidFill>
                <a:srgbClr val="FFFFFF"/>
              </a:solidFill>
            </a:endParaRPr>
          </a:p>
          <a:p>
            <a:pPr marL="457200" lvl="0" indent="-342900" algn="l" rtl="0">
              <a:spcBef>
                <a:spcPts val="0"/>
              </a:spcBef>
              <a:spcAft>
                <a:spcPts val="0"/>
              </a:spcAft>
              <a:buClr>
                <a:srgbClr val="FFFFFF"/>
              </a:buClr>
              <a:buSzPts val="1800"/>
              <a:buAutoNum type="arabicPeriod"/>
            </a:pPr>
            <a:r>
              <a:rPr lang="en">
                <a:solidFill>
                  <a:srgbClr val="FFFFFF"/>
                </a:solidFill>
              </a:rPr>
              <a:t>Economic</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2"/>
          <p:cNvSpPr txBox="1">
            <a:spLocks noGrp="1"/>
          </p:cNvSpPr>
          <p:nvPr>
            <p:ph type="body" idx="2"/>
          </p:nvPr>
        </p:nvSpPr>
        <p:spPr>
          <a:xfrm>
            <a:off x="4939500" y="1502225"/>
            <a:ext cx="3837000" cy="29778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AutoNum type="arabicPeriod"/>
            </a:pPr>
            <a:r>
              <a:rPr lang="en"/>
              <a:t>Miniatures</a:t>
            </a:r>
            <a:endParaRPr/>
          </a:p>
          <a:p>
            <a:pPr marL="457200" lvl="0" indent="-342900" algn="l" rtl="0">
              <a:spcBef>
                <a:spcPts val="0"/>
              </a:spcBef>
              <a:spcAft>
                <a:spcPts val="0"/>
              </a:spcAft>
              <a:buSzPts val="1800"/>
              <a:buAutoNum type="arabicPeriod"/>
            </a:pPr>
            <a:r>
              <a:rPr lang="en"/>
              <a:t>Negotiation</a:t>
            </a:r>
            <a:endParaRPr/>
          </a:p>
          <a:p>
            <a:pPr marL="457200" lvl="0" indent="-342900" algn="l" rtl="0">
              <a:spcBef>
                <a:spcPts val="0"/>
              </a:spcBef>
              <a:spcAft>
                <a:spcPts val="0"/>
              </a:spcAft>
              <a:buSzPts val="1800"/>
              <a:buAutoNum type="arabicPeriod"/>
            </a:pPr>
            <a:r>
              <a:rPr lang="en"/>
              <a:t>Zombies</a:t>
            </a:r>
            <a:endParaRPr/>
          </a:p>
          <a:p>
            <a:pPr marL="457200" lvl="0" indent="-342900" algn="l" rtl="0">
              <a:spcBef>
                <a:spcPts val="0"/>
              </a:spcBef>
              <a:spcAft>
                <a:spcPts val="0"/>
              </a:spcAft>
              <a:buSzPts val="1800"/>
              <a:buAutoNum type="arabicPeriod"/>
            </a:pPr>
            <a:r>
              <a:rPr lang="en"/>
              <a:t>Variable Player Powers</a:t>
            </a:r>
            <a:endParaRPr/>
          </a:p>
          <a:p>
            <a:pPr marL="457200" lvl="0" indent="-342900" algn="l" rtl="0">
              <a:spcBef>
                <a:spcPts val="0"/>
              </a:spcBef>
              <a:spcAft>
                <a:spcPts val="0"/>
              </a:spcAft>
              <a:buSzPts val="1800"/>
              <a:buAutoNum type="arabicPeriod"/>
            </a:pPr>
            <a:r>
              <a:rPr lang="en"/>
              <a:t>Worker Placement</a:t>
            </a:r>
            <a:endParaRPr/>
          </a:p>
          <a:p>
            <a:pPr marL="457200" lvl="0" indent="-342900" algn="l" rtl="0">
              <a:spcBef>
                <a:spcPts val="0"/>
              </a:spcBef>
              <a:spcAft>
                <a:spcPts val="0"/>
              </a:spcAft>
              <a:buSzPts val="1800"/>
              <a:buAutoNum type="arabicPeriod"/>
            </a:pPr>
            <a:r>
              <a:rPr lang="en"/>
              <a:t>Action Points</a:t>
            </a:r>
            <a:endParaRPr/>
          </a:p>
          <a:p>
            <a:pPr marL="457200" lvl="0" indent="-342900" algn="l" rtl="0">
              <a:spcBef>
                <a:spcPts val="0"/>
              </a:spcBef>
              <a:spcAft>
                <a:spcPts val="0"/>
              </a:spcAft>
              <a:buSzPts val="1800"/>
              <a:buAutoNum type="arabicPeriod"/>
            </a:pPr>
            <a:r>
              <a:rPr lang="en"/>
              <a:t>Weight / Complexity</a:t>
            </a:r>
            <a:endParaRPr/>
          </a:p>
          <a:p>
            <a:pPr marL="457200" lvl="0" indent="-342900" algn="l" rtl="0">
              <a:spcBef>
                <a:spcPts val="0"/>
              </a:spcBef>
              <a:spcAft>
                <a:spcPts val="0"/>
              </a:spcAft>
              <a:buSzPts val="1800"/>
              <a:buAutoNum type="arabicPeriod"/>
            </a:pPr>
            <a:r>
              <a:rPr lang="en"/>
              <a:t>Average Time</a:t>
            </a:r>
            <a:endParaRPr/>
          </a:p>
          <a:p>
            <a:pPr marL="457200" lvl="0" indent="-342900" algn="l" rtl="0">
              <a:spcBef>
                <a:spcPts val="0"/>
              </a:spcBef>
              <a:spcAft>
                <a:spcPts val="0"/>
              </a:spcAft>
              <a:buSzPts val="1800"/>
              <a:buAutoNum type="arabicPeriod"/>
            </a:pPr>
            <a:r>
              <a:rPr lang="en"/>
              <a:t>Funding Goal</a:t>
            </a:r>
            <a:endParaRPr/>
          </a:p>
        </p:txBody>
      </p:sp>
      <p:sp>
        <p:nvSpPr>
          <p:cNvPr id="139" name="Google Shape;139;p22"/>
          <p:cNvSpPr txBox="1"/>
          <p:nvPr/>
        </p:nvSpPr>
        <p:spPr>
          <a:xfrm>
            <a:off x="4514525" y="4579800"/>
            <a:ext cx="4551900" cy="6102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endParaRPr sz="1200">
              <a:solidFill>
                <a:schemeClr val="lt1"/>
              </a:solidFill>
              <a:highlight>
                <a:schemeClr val="dk1"/>
              </a:highlight>
              <a:latin typeface="Oswald"/>
              <a:ea typeface="Oswald"/>
              <a:cs typeface="Oswald"/>
              <a:sym typeface="Oswald"/>
            </a:endParaRPr>
          </a:p>
        </p:txBody>
      </p:sp>
      <p:sp>
        <p:nvSpPr>
          <p:cNvPr id="140" name="Google Shape;140;p22"/>
          <p:cNvSpPr txBox="1">
            <a:spLocks noGrp="1"/>
          </p:cNvSpPr>
          <p:nvPr>
            <p:ph type="title"/>
          </p:nvPr>
        </p:nvSpPr>
        <p:spPr>
          <a:xfrm>
            <a:off x="250325" y="148025"/>
            <a:ext cx="4195200" cy="1400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KS and BGG Features</a:t>
            </a:r>
            <a:endParaRPr/>
          </a:p>
        </p:txBody>
      </p:sp>
      <p:sp>
        <p:nvSpPr>
          <p:cNvPr id="141" name="Google Shape;141;p22"/>
          <p:cNvSpPr txBox="1">
            <a:spLocks noGrp="1"/>
          </p:cNvSpPr>
          <p:nvPr>
            <p:ph type="title"/>
          </p:nvPr>
        </p:nvSpPr>
        <p:spPr>
          <a:xfrm>
            <a:off x="4767875" y="193925"/>
            <a:ext cx="4045200" cy="130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rPr>
              <a:t>Final Features</a:t>
            </a:r>
            <a:endParaRPr b="1">
              <a:solidFill>
                <a:srgbClr val="000000"/>
              </a:solidFill>
            </a:endParaRPr>
          </a:p>
        </p:txBody>
      </p:sp>
      <p:sp>
        <p:nvSpPr>
          <p:cNvPr id="142" name="Google Shape;142;p22"/>
          <p:cNvSpPr txBox="1">
            <a:spLocks noGrp="1"/>
          </p:cNvSpPr>
          <p:nvPr>
            <p:ph type="body" idx="2"/>
          </p:nvPr>
        </p:nvSpPr>
        <p:spPr>
          <a:xfrm>
            <a:off x="429425" y="1502225"/>
            <a:ext cx="3837000" cy="29778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Clr>
                <a:srgbClr val="FFFFFF"/>
              </a:buClr>
              <a:buSzPts val="1800"/>
              <a:buAutoNum type="arabicPeriod"/>
            </a:pPr>
            <a:r>
              <a:rPr lang="en">
                <a:solidFill>
                  <a:srgbClr val="FFFFFF"/>
                </a:solidFill>
              </a:rPr>
              <a:t>Weight / Complexity</a:t>
            </a:r>
            <a:endParaRPr>
              <a:solidFill>
                <a:srgbClr val="FFFFFF"/>
              </a:solidFill>
            </a:endParaRPr>
          </a:p>
          <a:p>
            <a:pPr marL="457200" lvl="0" indent="-342900" algn="l" rtl="0">
              <a:spcBef>
                <a:spcPts val="0"/>
              </a:spcBef>
              <a:spcAft>
                <a:spcPts val="0"/>
              </a:spcAft>
              <a:buClr>
                <a:srgbClr val="FFFFFF"/>
              </a:buClr>
              <a:buSzPts val="1800"/>
              <a:buAutoNum type="arabicPeriod"/>
            </a:pPr>
            <a:r>
              <a:rPr lang="en">
                <a:solidFill>
                  <a:srgbClr val="FFFFFF"/>
                </a:solidFill>
              </a:rPr>
              <a:t>Average Time</a:t>
            </a:r>
            <a:endParaRPr>
              <a:solidFill>
                <a:srgbClr val="FFFFFF"/>
              </a:solidFill>
            </a:endParaRPr>
          </a:p>
          <a:p>
            <a:pPr marL="457200" lvl="0" indent="-342900" algn="l" rtl="0">
              <a:spcBef>
                <a:spcPts val="0"/>
              </a:spcBef>
              <a:spcAft>
                <a:spcPts val="0"/>
              </a:spcAft>
              <a:buClr>
                <a:srgbClr val="FFFFFF"/>
              </a:buClr>
              <a:buSzPts val="1800"/>
              <a:buAutoNum type="arabicPeriod"/>
            </a:pPr>
            <a:r>
              <a:rPr lang="en">
                <a:solidFill>
                  <a:srgbClr val="FFFFFF"/>
                </a:solidFill>
              </a:rPr>
              <a:t>Funding Goal</a:t>
            </a:r>
            <a:endParaRPr>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8" name="Google Shape;148;p23"/>
          <p:cNvSpPr txBox="1"/>
          <p:nvPr/>
        </p:nvSpPr>
        <p:spPr>
          <a:xfrm>
            <a:off x="14977" y="139401"/>
            <a:ext cx="7859400" cy="672000"/>
          </a:xfrm>
          <a:prstGeom prst="rect">
            <a:avLst/>
          </a:prstGeom>
          <a:noFill/>
          <a:ln>
            <a:noFill/>
          </a:ln>
        </p:spPr>
        <p:txBody>
          <a:bodyPr spcFirstLastPara="1" wrap="square" lIns="91425" tIns="91425" rIns="91425" bIns="91425" anchor="t" anchorCtr="0">
            <a:noAutofit/>
          </a:bodyPr>
          <a:lstStyle/>
          <a:p>
            <a:pPr marL="0" lvl="0" indent="0" algn="l" rtl="0">
              <a:spcBef>
                <a:spcPts val="2000"/>
              </a:spcBef>
              <a:spcAft>
                <a:spcPts val="0"/>
              </a:spcAft>
              <a:buNone/>
            </a:pPr>
            <a:r>
              <a:rPr lang="en-US" sz="3000" dirty="0">
                <a:solidFill>
                  <a:schemeClr val="tx1"/>
                </a:solidFill>
                <a:latin typeface="Oswald"/>
                <a:ea typeface="Oswald"/>
                <a:cs typeface="Oswald"/>
                <a:sym typeface="Oswald"/>
              </a:rPr>
              <a:t>Results and Recommendations</a:t>
            </a:r>
            <a:endParaRPr sz="3000" dirty="0">
              <a:solidFill>
                <a:schemeClr val="tx1"/>
              </a:solidFill>
              <a:latin typeface="Oswald"/>
              <a:ea typeface="Oswald"/>
              <a:cs typeface="Oswald"/>
              <a:sym typeface="Oswald"/>
            </a:endParaRPr>
          </a:p>
        </p:txBody>
      </p:sp>
      <p:sp>
        <p:nvSpPr>
          <p:cNvPr id="3" name="Text Placeholder 2">
            <a:extLst>
              <a:ext uri="{FF2B5EF4-FFF2-40B4-BE49-F238E27FC236}">
                <a16:creationId xmlns:a16="http://schemas.microsoft.com/office/drawing/2014/main" id="{9BC80088-245D-43D5-BAC5-4D2357489B71}"/>
              </a:ext>
            </a:extLst>
          </p:cNvPr>
          <p:cNvSpPr>
            <a:spLocks noGrp="1"/>
          </p:cNvSpPr>
          <p:nvPr>
            <p:ph type="body" idx="1"/>
          </p:nvPr>
        </p:nvSpPr>
        <p:spPr>
          <a:xfrm>
            <a:off x="205372" y="1152475"/>
            <a:ext cx="4047652" cy="3416400"/>
          </a:xfrm>
        </p:spPr>
        <p:txBody>
          <a:bodyPr/>
          <a:lstStyle/>
          <a:p>
            <a:pPr marL="114300" indent="0" algn="ctr">
              <a:buNone/>
            </a:pPr>
            <a:r>
              <a:rPr lang="en-US" sz="2200" dirty="0">
                <a:solidFill>
                  <a:schemeClr val="tx1"/>
                </a:solidFill>
              </a:rPr>
              <a:t>Logistic Regression: 67% / 65% vs.</a:t>
            </a:r>
          </a:p>
          <a:p>
            <a:pPr marL="114300" indent="0" algn="ctr">
              <a:buNone/>
            </a:pPr>
            <a:r>
              <a:rPr lang="en-US" sz="2200" dirty="0">
                <a:solidFill>
                  <a:schemeClr val="tx1"/>
                </a:solidFill>
              </a:rPr>
              <a:t>Baseline of 42%</a:t>
            </a:r>
          </a:p>
          <a:p>
            <a:pPr marL="114300" indent="0">
              <a:buNone/>
            </a:pPr>
            <a:endParaRPr lang="en-US" sz="2400" dirty="0">
              <a:solidFill>
                <a:schemeClr val="tx1"/>
              </a:solidFill>
            </a:endParaRPr>
          </a:p>
          <a:p>
            <a:r>
              <a:rPr lang="en-US" dirty="0">
                <a:solidFill>
                  <a:schemeClr val="dk1"/>
                </a:solidFill>
              </a:rPr>
              <a:t>Minis? Yes.</a:t>
            </a:r>
          </a:p>
          <a:p>
            <a:r>
              <a:rPr lang="en-US" dirty="0">
                <a:solidFill>
                  <a:schemeClr val="dk1"/>
                </a:solidFill>
              </a:rPr>
              <a:t>Get more recent BGG and KS data</a:t>
            </a:r>
            <a:endParaRPr lang="en-US" dirty="0">
              <a:solidFill>
                <a:schemeClr val="tx1"/>
              </a:solidFill>
            </a:endParaRPr>
          </a:p>
          <a:p>
            <a:r>
              <a:rPr lang="en-US" dirty="0">
                <a:solidFill>
                  <a:schemeClr val="dk1"/>
                </a:solidFill>
              </a:rPr>
              <a:t>Get board game sales data to better represent long-term success.</a:t>
            </a:r>
          </a:p>
          <a:p>
            <a:endParaRPr lang="en-US" dirty="0"/>
          </a:p>
          <a:p>
            <a:endParaRPr lang="en-US" dirty="0"/>
          </a:p>
        </p:txBody>
      </p:sp>
      <p:pic>
        <p:nvPicPr>
          <p:cNvPr id="5" name="Picture 4" descr="A statue of a person&#10;&#10;Description automatically generated">
            <a:extLst>
              <a:ext uri="{FF2B5EF4-FFF2-40B4-BE49-F238E27FC236}">
                <a16:creationId xmlns:a16="http://schemas.microsoft.com/office/drawing/2014/main" id="{069EC50F-887D-4413-9850-0DBF79DC1A05}"/>
              </a:ext>
            </a:extLst>
          </p:cNvPr>
          <p:cNvPicPr>
            <a:picLocks noChangeAspect="1"/>
          </p:cNvPicPr>
          <p:nvPr/>
        </p:nvPicPr>
        <p:blipFill>
          <a:blip r:embed="rId3"/>
          <a:stretch>
            <a:fillRect/>
          </a:stretch>
        </p:blipFill>
        <p:spPr>
          <a:xfrm>
            <a:off x="4423779" y="473812"/>
            <a:ext cx="4514850" cy="451485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Ethical Considerations</a:t>
            </a:r>
            <a:endParaRPr/>
          </a:p>
        </p:txBody>
      </p:sp>
      <p:sp>
        <p:nvSpPr>
          <p:cNvPr id="154" name="Google Shape;154;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rPr>
              <a:t>Representation of Data - BGG 2018 Poll:</a:t>
            </a:r>
            <a:endParaRPr b="1" dirty="0">
              <a:solidFill>
                <a:schemeClr val="dk1"/>
              </a:solidFill>
            </a:endParaRPr>
          </a:p>
          <a:p>
            <a:pPr marL="285750" indent="-285750">
              <a:spcBef>
                <a:spcPts val="1600"/>
              </a:spcBef>
            </a:pPr>
            <a:r>
              <a:rPr lang="en" dirty="0">
                <a:solidFill>
                  <a:schemeClr val="dk1"/>
                </a:solidFill>
              </a:rPr>
              <a:t>87.6% Male / 11% Female</a:t>
            </a:r>
            <a:endParaRPr dirty="0">
              <a:solidFill>
                <a:schemeClr val="dk1"/>
              </a:solidFill>
            </a:endParaRPr>
          </a:p>
          <a:p>
            <a:pPr marL="285750" indent="-285750">
              <a:spcBef>
                <a:spcPts val="1600"/>
              </a:spcBef>
            </a:pPr>
            <a:r>
              <a:rPr lang="en" dirty="0">
                <a:solidFill>
                  <a:schemeClr val="dk1"/>
                </a:solidFill>
              </a:rPr>
              <a:t>67% between 26 and 45</a:t>
            </a:r>
          </a:p>
          <a:p>
            <a:pPr marL="285750" indent="-285750">
              <a:spcBef>
                <a:spcPts val="1600"/>
              </a:spcBef>
            </a:pPr>
            <a:r>
              <a:rPr lang="en" dirty="0">
                <a:solidFill>
                  <a:schemeClr val="dk1"/>
                </a:solidFill>
              </a:rPr>
              <a:t>56% from the United States</a:t>
            </a:r>
            <a:endParaRPr dirty="0">
              <a:solidFill>
                <a:schemeClr val="dk1"/>
              </a:solidFill>
            </a:endParaRPr>
          </a:p>
          <a:p>
            <a:pPr marL="0" lvl="0" indent="0" algn="l" rtl="0">
              <a:spcBef>
                <a:spcPts val="1600"/>
              </a:spcBef>
              <a:spcAft>
                <a:spcPts val="0"/>
              </a:spcAft>
              <a:buNone/>
            </a:pPr>
            <a:r>
              <a:rPr lang="en" b="1" dirty="0">
                <a:solidFill>
                  <a:schemeClr val="dk1"/>
                </a:solidFill>
              </a:rPr>
              <a:t>Board Games as Art</a:t>
            </a:r>
          </a:p>
          <a:p>
            <a:pPr marL="285750" indent="-285750">
              <a:spcBef>
                <a:spcPts val="1600"/>
              </a:spcBef>
            </a:pPr>
            <a:r>
              <a:rPr lang="en" dirty="0">
                <a:solidFill>
                  <a:schemeClr val="dk1"/>
                </a:solidFill>
              </a:rPr>
              <a:t>A beautiful combination of rules, artwork, and interpersonal interaction that produce unique experiences and memories.</a:t>
            </a:r>
            <a:endParaRPr dirty="0">
              <a:solidFill>
                <a:schemeClr val="dk1"/>
              </a:solidFill>
            </a:endParaRPr>
          </a:p>
        </p:txBody>
      </p:sp>
      <p:sp>
        <p:nvSpPr>
          <p:cNvPr id="155" name="Google Shape;155;p24"/>
          <p:cNvSpPr txBox="1"/>
          <p:nvPr/>
        </p:nvSpPr>
        <p:spPr>
          <a:xfrm>
            <a:off x="6759400" y="4749025"/>
            <a:ext cx="3000000" cy="485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a:solidFill>
                  <a:schemeClr val="tx1"/>
                </a:solidFill>
              </a:rPr>
              <a:t>Image from BoardgamerBros on Instagram: </a:t>
            </a:r>
            <a:r>
              <a:rPr lang="en" sz="800" u="sng">
                <a:solidFill>
                  <a:schemeClr val="tx1"/>
                </a:solidFill>
                <a:hlinkClick r:id="rId3">
                  <a:extLst>
                    <a:ext uri="{A12FA001-AC4F-418D-AE19-62706E023703}">
                      <ahyp:hlinkClr xmlns:ahyp="http://schemas.microsoft.com/office/drawing/2018/hyperlinkcolor" val="tx"/>
                    </a:ext>
                  </a:extLst>
                </a:hlinkClick>
              </a:rPr>
              <a:t>https://www.instagram.com/p/BgCd26MgAxh/</a:t>
            </a:r>
            <a:endParaRPr sz="800">
              <a:solidFill>
                <a:schemeClr val="tx1"/>
              </a:solidFill>
            </a:endParaRPr>
          </a:p>
        </p:txBody>
      </p:sp>
      <p:pic>
        <p:nvPicPr>
          <p:cNvPr id="156" name="Google Shape;156;p24"/>
          <p:cNvPicPr preferRelativeResize="0"/>
          <p:nvPr/>
        </p:nvPicPr>
        <p:blipFill>
          <a:blip r:embed="rId4">
            <a:alphaModFix/>
          </a:blip>
          <a:stretch>
            <a:fillRect/>
          </a:stretch>
        </p:blipFill>
        <p:spPr>
          <a:xfrm>
            <a:off x="5943600" y="299643"/>
            <a:ext cx="2888700" cy="3416400"/>
          </a:xfrm>
          <a:prstGeom prst="rect">
            <a:avLst/>
          </a:prstGeom>
          <a:noFill/>
          <a:ln>
            <a:noFill/>
          </a:ln>
        </p:spPr>
      </p:pic>
      <p:pic>
        <p:nvPicPr>
          <p:cNvPr id="3" name="Picture 2" descr="A picture containing drawing&#10;&#10;Description automatically generated">
            <a:extLst>
              <a:ext uri="{FF2B5EF4-FFF2-40B4-BE49-F238E27FC236}">
                <a16:creationId xmlns:a16="http://schemas.microsoft.com/office/drawing/2014/main" id="{36450E43-6A07-4FA1-BD3A-0AFBD8BE2C04}"/>
              </a:ext>
            </a:extLst>
          </p:cNvPr>
          <p:cNvPicPr>
            <a:picLocks noChangeAspect="1"/>
          </p:cNvPicPr>
          <p:nvPr/>
        </p:nvPicPr>
        <p:blipFill>
          <a:blip r:embed="rId5"/>
          <a:stretch>
            <a:fillRect/>
          </a:stretch>
        </p:blipFill>
        <p:spPr>
          <a:xfrm>
            <a:off x="3920928" y="1661865"/>
            <a:ext cx="1777210" cy="2054178"/>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26"/>
          <p:cNvSpPr/>
          <p:nvPr/>
        </p:nvSpPr>
        <p:spPr>
          <a:xfrm>
            <a:off x="0" y="0"/>
            <a:ext cx="9161100" cy="2484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6"/>
          <p:cNvSpPr txBox="1">
            <a:spLocks noGrp="1"/>
          </p:cNvSpPr>
          <p:nvPr>
            <p:ph type="title" idx="4294967295"/>
          </p:nvPr>
        </p:nvSpPr>
        <p:spPr>
          <a:xfrm>
            <a:off x="311700" y="372500"/>
            <a:ext cx="8520600" cy="733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The Team</a:t>
            </a:r>
            <a:endParaRPr>
              <a:solidFill>
                <a:schemeClr val="lt1"/>
              </a:solidFill>
            </a:endParaRPr>
          </a:p>
        </p:txBody>
      </p:sp>
      <p:pic>
        <p:nvPicPr>
          <p:cNvPr id="170" name="Google Shape;170;p26"/>
          <p:cNvPicPr preferRelativeResize="0"/>
          <p:nvPr/>
        </p:nvPicPr>
        <p:blipFill rotWithShape="1">
          <a:blip r:embed="rId3">
            <a:alphaModFix/>
          </a:blip>
          <a:srcRect t="10012" b="10012"/>
          <a:stretch/>
        </p:blipFill>
        <p:spPr>
          <a:xfrm>
            <a:off x="2573221" y="1269210"/>
            <a:ext cx="1644300" cy="1644000"/>
          </a:xfrm>
          <a:prstGeom prst="ellipse">
            <a:avLst/>
          </a:prstGeom>
          <a:noFill/>
          <a:ln>
            <a:noFill/>
          </a:ln>
        </p:spPr>
      </p:pic>
      <p:sp>
        <p:nvSpPr>
          <p:cNvPr id="171" name="Google Shape;171;p26"/>
          <p:cNvSpPr txBox="1">
            <a:spLocks noGrp="1"/>
          </p:cNvSpPr>
          <p:nvPr>
            <p:ph type="body" idx="4294967295"/>
          </p:nvPr>
        </p:nvSpPr>
        <p:spPr>
          <a:xfrm>
            <a:off x="2103650" y="2850170"/>
            <a:ext cx="2480400" cy="436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700" dirty="0">
                <a:solidFill>
                  <a:schemeClr val="dk1"/>
                </a:solidFill>
              </a:rPr>
              <a:t>Miguel Martin Menez Data Scientist</a:t>
            </a:r>
            <a:endParaRPr sz="1700" dirty="0">
              <a:solidFill>
                <a:schemeClr val="dk1"/>
              </a:solidFill>
            </a:endParaRPr>
          </a:p>
          <a:p>
            <a:pPr marL="0" lvl="0" indent="0" algn="ctr" rtl="0">
              <a:spcBef>
                <a:spcPts val="1600"/>
              </a:spcBef>
              <a:spcAft>
                <a:spcPts val="1600"/>
              </a:spcAft>
              <a:buNone/>
            </a:pPr>
            <a:endParaRPr sz="1700" dirty="0">
              <a:solidFill>
                <a:schemeClr val="dk1"/>
              </a:solidFill>
            </a:endParaRPr>
          </a:p>
        </p:txBody>
      </p:sp>
      <p:cxnSp>
        <p:nvCxnSpPr>
          <p:cNvPr id="172" name="Google Shape;172;p26"/>
          <p:cNvCxnSpPr/>
          <p:nvPr/>
        </p:nvCxnSpPr>
        <p:spPr>
          <a:xfrm>
            <a:off x="3251600" y="3608008"/>
            <a:ext cx="270900" cy="0"/>
          </a:xfrm>
          <a:prstGeom prst="straightConnector1">
            <a:avLst/>
          </a:prstGeom>
          <a:noFill/>
          <a:ln w="9525" cap="flat" cmpd="sng">
            <a:solidFill>
              <a:schemeClr val="dk2"/>
            </a:solidFill>
            <a:prstDash val="solid"/>
            <a:round/>
            <a:headEnd type="none" w="sm" len="sm"/>
            <a:tailEnd type="none" w="sm" len="sm"/>
          </a:ln>
        </p:spPr>
      </p:cxnSp>
      <p:sp>
        <p:nvSpPr>
          <p:cNvPr id="173" name="Google Shape;173;p26"/>
          <p:cNvSpPr txBox="1">
            <a:spLocks noGrp="1"/>
          </p:cNvSpPr>
          <p:nvPr>
            <p:ph type="body" idx="4294967295"/>
          </p:nvPr>
        </p:nvSpPr>
        <p:spPr>
          <a:xfrm>
            <a:off x="2179950" y="3535320"/>
            <a:ext cx="2372100" cy="1153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200" dirty="0"/>
              <a:t>Call me: 973-626-9878</a:t>
            </a:r>
          </a:p>
          <a:p>
            <a:pPr marL="0" lvl="0" indent="0" algn="ctr" rtl="0">
              <a:lnSpc>
                <a:spcPct val="100000"/>
              </a:lnSpc>
              <a:spcBef>
                <a:spcPts val="0"/>
              </a:spcBef>
              <a:spcAft>
                <a:spcPts val="1600"/>
              </a:spcAft>
              <a:buNone/>
            </a:pPr>
            <a:r>
              <a:rPr lang="en-US" sz="1200" dirty="0"/>
              <a:t>Reach me: </a:t>
            </a:r>
            <a:r>
              <a:rPr lang="en-US" sz="1200" dirty="0">
                <a:hlinkClick r:id="rId4"/>
              </a:rPr>
              <a:t>miguelmmenez@gmail.com</a:t>
            </a:r>
            <a:endParaRPr lang="en-US" sz="1200" dirty="0"/>
          </a:p>
          <a:p>
            <a:pPr marL="0" lvl="0" indent="0" algn="ctr" rtl="0">
              <a:lnSpc>
                <a:spcPct val="100000"/>
              </a:lnSpc>
              <a:spcBef>
                <a:spcPts val="0"/>
              </a:spcBef>
              <a:spcAft>
                <a:spcPts val="1600"/>
              </a:spcAft>
              <a:buNone/>
            </a:pPr>
            <a:r>
              <a:rPr lang="en-US" sz="1200" dirty="0"/>
              <a:t>Beep me</a:t>
            </a:r>
            <a:r>
              <a:rPr lang="en-US" sz="1200" dirty="0">
                <a:hlinkClick r:id="rId5"/>
              </a:rPr>
              <a:t>: linkedin.com/in/</a:t>
            </a:r>
            <a:r>
              <a:rPr lang="en-US" sz="1200" dirty="0" err="1">
                <a:hlinkClick r:id="rId5"/>
              </a:rPr>
              <a:t>mmmenez</a:t>
            </a:r>
            <a:endParaRPr lang="en-US" sz="1200" dirty="0"/>
          </a:p>
        </p:txBody>
      </p:sp>
      <p:pic>
        <p:nvPicPr>
          <p:cNvPr id="174" name="Google Shape;174;p26"/>
          <p:cNvPicPr preferRelativeResize="0"/>
          <p:nvPr/>
        </p:nvPicPr>
        <p:blipFill rotWithShape="1">
          <a:blip r:embed="rId6">
            <a:alphaModFix/>
          </a:blip>
          <a:srcRect t="-1387" b="26385"/>
          <a:stretch/>
        </p:blipFill>
        <p:spPr>
          <a:xfrm>
            <a:off x="4867379" y="1290314"/>
            <a:ext cx="1644300" cy="1644300"/>
          </a:xfrm>
          <a:prstGeom prst="ellipse">
            <a:avLst/>
          </a:prstGeom>
          <a:noFill/>
          <a:ln>
            <a:noFill/>
          </a:ln>
        </p:spPr>
      </p:pic>
      <p:sp>
        <p:nvSpPr>
          <p:cNvPr id="175" name="Google Shape;175;p26"/>
          <p:cNvSpPr txBox="1">
            <a:spLocks noGrp="1"/>
          </p:cNvSpPr>
          <p:nvPr>
            <p:ph type="body" idx="4294967295"/>
          </p:nvPr>
        </p:nvSpPr>
        <p:spPr>
          <a:xfrm>
            <a:off x="4584180" y="2926370"/>
            <a:ext cx="2177400" cy="4362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700">
                <a:solidFill>
                  <a:schemeClr val="dk1"/>
                </a:solidFill>
              </a:rPr>
              <a:t>Edward</a:t>
            </a:r>
            <a:endParaRPr sz="1700">
              <a:solidFill>
                <a:schemeClr val="dk1"/>
              </a:solidFill>
            </a:endParaRPr>
          </a:p>
          <a:p>
            <a:pPr marL="0" lvl="0" indent="0" algn="ctr" rtl="0">
              <a:lnSpc>
                <a:spcPct val="100000"/>
              </a:lnSpc>
              <a:spcBef>
                <a:spcPts val="0"/>
              </a:spcBef>
              <a:spcAft>
                <a:spcPts val="0"/>
              </a:spcAft>
              <a:buNone/>
            </a:pPr>
            <a:r>
              <a:rPr lang="en" sz="1700">
                <a:solidFill>
                  <a:schemeClr val="dk1"/>
                </a:solidFill>
              </a:rPr>
              <a:t>CFO</a:t>
            </a:r>
            <a:endParaRPr sz="1700">
              <a:solidFill>
                <a:schemeClr val="dk1"/>
              </a:solidFill>
            </a:endParaRPr>
          </a:p>
        </p:txBody>
      </p:sp>
      <p:cxnSp>
        <p:nvCxnSpPr>
          <p:cNvPr id="176" name="Google Shape;176;p26"/>
          <p:cNvCxnSpPr/>
          <p:nvPr/>
        </p:nvCxnSpPr>
        <p:spPr>
          <a:xfrm>
            <a:off x="5554075" y="3608008"/>
            <a:ext cx="270900" cy="0"/>
          </a:xfrm>
          <a:prstGeom prst="straightConnector1">
            <a:avLst/>
          </a:prstGeom>
          <a:noFill/>
          <a:ln w="9525" cap="flat" cmpd="sng">
            <a:solidFill>
              <a:schemeClr val="dk2"/>
            </a:solidFill>
            <a:prstDash val="solid"/>
            <a:round/>
            <a:headEnd type="none" w="sm" len="sm"/>
            <a:tailEnd type="none" w="sm" len="sm"/>
          </a:ln>
        </p:spPr>
      </p:cxnSp>
      <p:sp>
        <p:nvSpPr>
          <p:cNvPr id="177" name="Google Shape;177;p26"/>
          <p:cNvSpPr txBox="1">
            <a:spLocks noGrp="1"/>
          </p:cNvSpPr>
          <p:nvPr>
            <p:ph type="body" idx="4294967295"/>
          </p:nvPr>
        </p:nvSpPr>
        <p:spPr>
          <a:xfrm>
            <a:off x="4584169" y="3535331"/>
            <a:ext cx="2177400" cy="11538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endParaRPr lang="en" sz="1300" dirty="0"/>
          </a:p>
          <a:p>
            <a:pPr marL="0" lvl="0" indent="0" algn="ctr" rtl="0">
              <a:spcBef>
                <a:spcPts val="0"/>
              </a:spcBef>
              <a:spcAft>
                <a:spcPts val="1600"/>
              </a:spcAft>
              <a:buNone/>
            </a:pPr>
            <a:r>
              <a:rPr lang="en" sz="1300" dirty="0"/>
              <a:t>kibbles pls</a:t>
            </a:r>
            <a:endParaRPr sz="13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sitting in front of a computer&#10;&#10;Description automatically generated">
            <a:extLst>
              <a:ext uri="{FF2B5EF4-FFF2-40B4-BE49-F238E27FC236}">
                <a16:creationId xmlns:a16="http://schemas.microsoft.com/office/drawing/2014/main" id="{69A3566D-BDF4-4CFD-B30A-438B210FD328}"/>
              </a:ext>
            </a:extLst>
          </p:cNvPr>
          <p:cNvPicPr>
            <a:picLocks noChangeAspect="1"/>
          </p:cNvPicPr>
          <p:nvPr/>
        </p:nvPicPr>
        <p:blipFill>
          <a:blip r:embed="rId2"/>
          <a:stretch>
            <a:fillRect/>
          </a:stretch>
        </p:blipFill>
        <p:spPr>
          <a:xfrm>
            <a:off x="2007373" y="0"/>
            <a:ext cx="5129251" cy="5143499"/>
          </a:xfrm>
          <a:prstGeom prst="rect">
            <a:avLst/>
          </a:prstGeom>
        </p:spPr>
      </p:pic>
    </p:spTree>
    <p:extLst>
      <p:ext uri="{BB962C8B-B14F-4D97-AF65-F5344CB8AC3E}">
        <p14:creationId xmlns:p14="http://schemas.microsoft.com/office/powerpoint/2010/main" val="2060420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1BB45-5578-442D-81DA-1BC42A83E115}"/>
              </a:ext>
            </a:extLst>
          </p:cNvPr>
          <p:cNvSpPr>
            <a:spLocks noGrp="1"/>
          </p:cNvSpPr>
          <p:nvPr>
            <p:ph type="title"/>
          </p:nvPr>
        </p:nvSpPr>
        <p:spPr/>
        <p:txBody>
          <a:bodyPr/>
          <a:lstStyle/>
          <a:p>
            <a:endParaRPr lang="en-US"/>
          </a:p>
        </p:txBody>
      </p:sp>
      <p:pic>
        <p:nvPicPr>
          <p:cNvPr id="6" name="Picture 5" descr="A picture containing indoor, table, photo, many&#10;&#10;Description automatically generated">
            <a:extLst>
              <a:ext uri="{FF2B5EF4-FFF2-40B4-BE49-F238E27FC236}">
                <a16:creationId xmlns:a16="http://schemas.microsoft.com/office/drawing/2014/main" id="{D77EBBBB-FA80-4799-8CCF-009D4364CA8B}"/>
              </a:ext>
            </a:extLst>
          </p:cNvPr>
          <p:cNvPicPr>
            <a:picLocks noChangeAspect="1"/>
          </p:cNvPicPr>
          <p:nvPr/>
        </p:nvPicPr>
        <p:blipFill>
          <a:blip r:embed="rId2"/>
          <a:stretch>
            <a:fillRect/>
          </a:stretch>
        </p:blipFill>
        <p:spPr>
          <a:xfrm rot="16200000">
            <a:off x="2000250" y="-559756"/>
            <a:ext cx="5143499" cy="6263013"/>
          </a:xfrm>
          <a:prstGeom prst="rect">
            <a:avLst/>
          </a:prstGeom>
        </p:spPr>
      </p:pic>
    </p:spTree>
    <p:extLst>
      <p:ext uri="{BB962C8B-B14F-4D97-AF65-F5344CB8AC3E}">
        <p14:creationId xmlns:p14="http://schemas.microsoft.com/office/powerpoint/2010/main" val="8816040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68DDBA-14E3-4BCE-B97E-7A596B679460}"/>
              </a:ext>
            </a:extLst>
          </p:cNvPr>
          <p:cNvSpPr>
            <a:spLocks noGrp="1"/>
          </p:cNvSpPr>
          <p:nvPr>
            <p:ph type="title"/>
          </p:nvPr>
        </p:nvSpPr>
        <p:spPr/>
        <p:txBody>
          <a:bodyPr/>
          <a:lstStyle/>
          <a:p>
            <a:endParaRPr lang="en-US"/>
          </a:p>
        </p:txBody>
      </p:sp>
      <p:pic>
        <p:nvPicPr>
          <p:cNvPr id="4" name="Picture 3" descr="A wooden table topped with plates of food&#10;&#10;Description automatically generated">
            <a:extLst>
              <a:ext uri="{FF2B5EF4-FFF2-40B4-BE49-F238E27FC236}">
                <a16:creationId xmlns:a16="http://schemas.microsoft.com/office/drawing/2014/main" id="{6D492239-2E96-40D9-95CD-B5B354B5C02F}"/>
              </a:ext>
            </a:extLst>
          </p:cNvPr>
          <p:cNvPicPr>
            <a:picLocks noChangeAspect="1"/>
          </p:cNvPicPr>
          <p:nvPr/>
        </p:nvPicPr>
        <p:blipFill>
          <a:blip r:embed="rId2"/>
          <a:stretch>
            <a:fillRect/>
          </a:stretch>
        </p:blipFill>
        <p:spPr>
          <a:xfrm>
            <a:off x="1419446" y="207335"/>
            <a:ext cx="6305107" cy="4728830"/>
          </a:xfrm>
          <a:prstGeom prst="rect">
            <a:avLst/>
          </a:prstGeom>
        </p:spPr>
      </p:pic>
    </p:spTree>
    <p:extLst>
      <p:ext uri="{BB962C8B-B14F-4D97-AF65-F5344CB8AC3E}">
        <p14:creationId xmlns:p14="http://schemas.microsoft.com/office/powerpoint/2010/main" val="26253303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675000" y="2017950"/>
            <a:ext cx="7794000" cy="2606700"/>
          </a:xfrm>
          <a:prstGeom prst="rect">
            <a:avLst/>
          </a:prstGeom>
        </p:spPr>
        <p:txBody>
          <a:bodyPr spcFirstLastPara="1" wrap="square" lIns="91425" tIns="91425" rIns="91425" bIns="91425" anchor="ctr" anchorCtr="0">
            <a:noAutofit/>
          </a:bodyPr>
          <a:lstStyle/>
          <a:p>
            <a:pPr marL="0" lvl="0" indent="0" algn="l" rtl="0">
              <a:lnSpc>
                <a:spcPct val="190000"/>
              </a:lnSpc>
              <a:spcBef>
                <a:spcPts val="0"/>
              </a:spcBef>
              <a:spcAft>
                <a:spcPts val="0"/>
              </a:spcAft>
              <a:buNone/>
            </a:pPr>
            <a:r>
              <a:rPr lang="en" sz="1400" b="1" dirty="0">
                <a:solidFill>
                  <a:schemeClr val="bg1">
                    <a:lumMod val="75000"/>
                  </a:schemeClr>
                </a:solidFill>
              </a:rPr>
              <a:t>“Kickstarter campaigns make ideas into reality. It’s where creators share new visions for creative work with the communities that will come together to fund them.</a:t>
            </a:r>
            <a:endParaRPr sz="1400" b="1" dirty="0">
              <a:solidFill>
                <a:schemeClr val="bg1">
                  <a:lumMod val="75000"/>
                </a:schemeClr>
              </a:solidFill>
            </a:endParaRPr>
          </a:p>
          <a:p>
            <a:pPr marL="0" lvl="0" indent="0" algn="l" rtl="0">
              <a:lnSpc>
                <a:spcPct val="190000"/>
              </a:lnSpc>
              <a:spcBef>
                <a:spcPts val="2400"/>
              </a:spcBef>
              <a:spcAft>
                <a:spcPts val="2400"/>
              </a:spcAft>
              <a:buNone/>
            </a:pPr>
            <a:r>
              <a:rPr lang="en" sz="1400" b="1" dirty="0">
                <a:solidFill>
                  <a:schemeClr val="bg1">
                    <a:lumMod val="75000"/>
                  </a:schemeClr>
                </a:solidFill>
              </a:rPr>
              <a:t>Some of these creators, like </a:t>
            </a:r>
            <a:r>
              <a:rPr lang="en" sz="1400" b="1" dirty="0">
                <a:solidFill>
                  <a:schemeClr val="bg1">
                    <a:lumMod val="75000"/>
                  </a:schemeClr>
                </a:solidFill>
                <a:uFill>
                  <a:noFill/>
                </a:uFill>
                <a:hlinkClick r:id="rId3">
                  <a:extLst>
                    <a:ext uri="{A12FA001-AC4F-418D-AE19-62706E023703}">
                      <ahyp:hlinkClr xmlns:ahyp="http://schemas.microsoft.com/office/drawing/2018/hyperlinkcolor" val="tx"/>
                    </a:ext>
                  </a:extLst>
                </a:hlinkClick>
              </a:rPr>
              <a:t>Critical Role</a:t>
            </a:r>
            <a:r>
              <a:rPr lang="en" sz="1400" b="1" dirty="0">
                <a:solidFill>
                  <a:schemeClr val="bg1">
                    <a:lumMod val="75000"/>
                  </a:schemeClr>
                </a:solidFill>
              </a:rPr>
              <a:t>, </a:t>
            </a:r>
            <a:r>
              <a:rPr lang="en" sz="1400" b="1" dirty="0">
                <a:solidFill>
                  <a:schemeClr val="bg1">
                    <a:lumMod val="75000"/>
                  </a:schemeClr>
                </a:solidFill>
                <a:uFill>
                  <a:noFill/>
                </a:uFill>
                <a:hlinkClick r:id="rId4">
                  <a:extLst>
                    <a:ext uri="{A12FA001-AC4F-418D-AE19-62706E023703}">
                      <ahyp:hlinkClr xmlns:ahyp="http://schemas.microsoft.com/office/drawing/2018/hyperlinkcolor" val="tx"/>
                    </a:ext>
                  </a:extLst>
                </a:hlinkClick>
              </a:rPr>
              <a:t>TLC</a:t>
            </a:r>
            <a:r>
              <a:rPr lang="en" sz="1400" b="1" dirty="0">
                <a:solidFill>
                  <a:schemeClr val="bg1">
                    <a:lumMod val="75000"/>
                  </a:schemeClr>
                </a:solidFill>
              </a:rPr>
              <a:t>, and </a:t>
            </a:r>
            <a:r>
              <a:rPr lang="en" sz="1400" b="1" dirty="0">
                <a:solidFill>
                  <a:schemeClr val="bg1">
                    <a:lumMod val="75000"/>
                  </a:schemeClr>
                </a:solidFill>
                <a:uFill>
                  <a:noFill/>
                </a:uFill>
                <a:hlinkClick r:id="rId5">
                  <a:extLst>
                    <a:ext uri="{A12FA001-AC4F-418D-AE19-62706E023703}">
                      <ahyp:hlinkClr xmlns:ahyp="http://schemas.microsoft.com/office/drawing/2018/hyperlinkcolor" val="tx"/>
                    </a:ext>
                  </a:extLst>
                </a:hlinkClick>
              </a:rPr>
              <a:t>The Smithsonian Institution</a:t>
            </a:r>
            <a:r>
              <a:rPr lang="en" sz="1400" b="1" dirty="0">
                <a:solidFill>
                  <a:schemeClr val="bg1">
                    <a:lumMod val="75000"/>
                  </a:schemeClr>
                </a:solidFill>
              </a:rPr>
              <a:t> already had huge fanbases. But many projects have been as small-scale as a </a:t>
            </a:r>
            <a:r>
              <a:rPr lang="en" sz="1400" b="1" dirty="0">
                <a:solidFill>
                  <a:schemeClr val="bg1">
                    <a:lumMod val="75000"/>
                  </a:schemeClr>
                </a:solidFill>
                <a:uFill>
                  <a:noFill/>
                </a:uFill>
                <a:hlinkClick r:id="rId6">
                  <a:extLst>
                    <a:ext uri="{A12FA001-AC4F-418D-AE19-62706E023703}">
                      <ahyp:hlinkClr xmlns:ahyp="http://schemas.microsoft.com/office/drawing/2018/hyperlinkcolor" val="tx"/>
                    </a:ext>
                  </a:extLst>
                </a:hlinkClick>
              </a:rPr>
              <a:t>limited run of silent meditation vinyls</a:t>
            </a:r>
            <a:r>
              <a:rPr lang="en" sz="1400" b="1" dirty="0">
                <a:solidFill>
                  <a:schemeClr val="bg1">
                    <a:lumMod val="75000"/>
                  </a:schemeClr>
                </a:solidFill>
              </a:rPr>
              <a:t> or as up-and-coming as early versions of </a:t>
            </a:r>
            <a:r>
              <a:rPr lang="en" sz="1400" b="1" dirty="0">
                <a:solidFill>
                  <a:schemeClr val="bg1">
                    <a:lumMod val="75000"/>
                  </a:schemeClr>
                </a:solidFill>
                <a:uFill>
                  <a:noFill/>
                </a:uFill>
                <a:hlinkClick r:id="rId7">
                  <a:extLst>
                    <a:ext uri="{A12FA001-AC4F-418D-AE19-62706E023703}">
                      <ahyp:hlinkClr xmlns:ahyp="http://schemas.microsoft.com/office/drawing/2018/hyperlinkcolor" val="tx"/>
                    </a:ext>
                  </a:extLst>
                </a:hlinkClick>
              </a:rPr>
              <a:t>Issa Rae's Insecure</a:t>
            </a:r>
            <a:r>
              <a:rPr lang="en" sz="1400" b="1" dirty="0">
                <a:solidFill>
                  <a:schemeClr val="bg1">
                    <a:lumMod val="75000"/>
                  </a:schemeClr>
                </a:solidFill>
              </a:rPr>
              <a:t> and </a:t>
            </a:r>
            <a:r>
              <a:rPr lang="en" sz="1400" b="1" dirty="0">
                <a:solidFill>
                  <a:schemeClr val="bg1">
                    <a:lumMod val="75000"/>
                  </a:schemeClr>
                </a:solidFill>
                <a:uFill>
                  <a:noFill/>
                </a:uFill>
                <a:hlinkClick r:id="rId8">
                  <a:extLst>
                    <a:ext uri="{A12FA001-AC4F-418D-AE19-62706E023703}">
                      <ahyp:hlinkClr xmlns:ahyp="http://schemas.microsoft.com/office/drawing/2018/hyperlinkcolor" val="tx"/>
                    </a:ext>
                  </a:extLst>
                </a:hlinkClick>
              </a:rPr>
              <a:t>Phoebe Waller-Bridge’s Fleabag</a:t>
            </a:r>
            <a:r>
              <a:rPr lang="en" sz="1400" b="1" dirty="0">
                <a:solidFill>
                  <a:schemeClr val="bg1">
                    <a:lumMod val="75000"/>
                  </a:schemeClr>
                </a:solidFill>
              </a:rPr>
              <a:t>.”</a:t>
            </a:r>
            <a:endParaRPr sz="1400" b="1" dirty="0">
              <a:solidFill>
                <a:schemeClr val="bg1">
                  <a:lumMod val="75000"/>
                </a:schemeClr>
              </a:solidFill>
            </a:endParaRPr>
          </a:p>
        </p:txBody>
      </p:sp>
      <p:sp>
        <p:nvSpPr>
          <p:cNvPr id="67" name="Google Shape;67;p14"/>
          <p:cNvSpPr txBox="1"/>
          <p:nvPr/>
        </p:nvSpPr>
        <p:spPr>
          <a:xfrm>
            <a:off x="4362125" y="4825050"/>
            <a:ext cx="4551900" cy="212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000" u="sng">
                <a:solidFill>
                  <a:schemeClr val="bg1">
                    <a:lumMod val="75000"/>
                  </a:schemeClr>
                </a:solidFill>
                <a:latin typeface="Oswald"/>
                <a:ea typeface="Oswald"/>
                <a:cs typeface="Oswald"/>
                <a:sym typeface="Oswald"/>
                <a:hlinkClick r:id="rId9">
                  <a:extLst>
                    <a:ext uri="{A12FA001-AC4F-418D-AE19-62706E023703}">
                      <ahyp:hlinkClr xmlns:ahyp="http://schemas.microsoft.com/office/drawing/2018/hyperlinkcolor" val="tx"/>
                    </a:ext>
                  </a:extLst>
                </a:hlinkClick>
              </a:rPr>
              <a:t>https://www.kickstarter.com/about?ref=global-footer</a:t>
            </a:r>
            <a:endParaRPr sz="1000">
              <a:solidFill>
                <a:schemeClr val="bg1">
                  <a:lumMod val="75000"/>
                </a:schemeClr>
              </a:solidFill>
              <a:latin typeface="Oswald"/>
              <a:ea typeface="Oswald"/>
              <a:cs typeface="Oswald"/>
              <a:sym typeface="Oswald"/>
            </a:endParaRPr>
          </a:p>
        </p:txBody>
      </p:sp>
      <p:pic>
        <p:nvPicPr>
          <p:cNvPr id="68" name="Google Shape;68;p14"/>
          <p:cNvPicPr preferRelativeResize="0"/>
          <p:nvPr/>
        </p:nvPicPr>
        <p:blipFill>
          <a:blip r:embed="rId10">
            <a:alphaModFix/>
          </a:blip>
          <a:stretch>
            <a:fillRect/>
          </a:stretch>
        </p:blipFill>
        <p:spPr>
          <a:xfrm>
            <a:off x="759888" y="537501"/>
            <a:ext cx="7624224" cy="893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a:spLocks noGrp="1"/>
          </p:cNvSpPr>
          <p:nvPr>
            <p:ph type="title"/>
          </p:nvPr>
        </p:nvSpPr>
        <p:spPr>
          <a:xfrm>
            <a:off x="265500" y="1581450"/>
            <a:ext cx="4045200" cy="16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3600"/>
              <a:t>Kickstarter (KS) has raised 4.56 billion USD as of Oct. 2019</a:t>
            </a:r>
            <a:endParaRPr sz="3600"/>
          </a:p>
          <a:p>
            <a:pPr marL="0" lvl="0" indent="0" algn="ctr" rtl="0">
              <a:spcBef>
                <a:spcPts val="0"/>
              </a:spcBef>
              <a:spcAft>
                <a:spcPts val="0"/>
              </a:spcAft>
              <a:buNone/>
            </a:pPr>
            <a:endParaRPr sz="1500"/>
          </a:p>
          <a:p>
            <a:pPr marL="0" lvl="0" indent="0" algn="ctr" rtl="0">
              <a:spcBef>
                <a:spcPts val="0"/>
              </a:spcBef>
              <a:spcAft>
                <a:spcPts val="0"/>
              </a:spcAft>
              <a:buNone/>
            </a:pPr>
            <a:r>
              <a:rPr lang="en" sz="3600"/>
              <a:t>Tabletop Game Kickstarters made up at least $600 million of that (13%)</a:t>
            </a:r>
            <a:endParaRPr sz="3600"/>
          </a:p>
        </p:txBody>
      </p:sp>
      <p:sp>
        <p:nvSpPr>
          <p:cNvPr id="74" name="Google Shape;74;p15"/>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As of school year (SY) 2016-17, Statewide SAT Testing (SST) was adopted by Colorado and Illinois.</a:t>
            </a:r>
            <a:endParaRPr/>
          </a:p>
          <a:p>
            <a:pPr marL="0" lvl="0" indent="0" algn="l" rtl="0">
              <a:spcBef>
                <a:spcPts val="1600"/>
              </a:spcBef>
              <a:spcAft>
                <a:spcPts val="1600"/>
              </a:spcAft>
              <a:buNone/>
            </a:pPr>
            <a:r>
              <a:rPr lang="en"/>
              <a:t>The first tests were taken in the Spring of 2017.</a:t>
            </a:r>
            <a:endParaRPr/>
          </a:p>
        </p:txBody>
      </p:sp>
      <p:sp>
        <p:nvSpPr>
          <p:cNvPr id="75" name="Google Shape;75;p15"/>
          <p:cNvSpPr txBox="1"/>
          <p:nvPr/>
        </p:nvSpPr>
        <p:spPr>
          <a:xfrm>
            <a:off x="4779350" y="4935350"/>
            <a:ext cx="4287000" cy="25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u="sng">
                <a:solidFill>
                  <a:srgbClr val="3D4594"/>
                </a:solidFill>
                <a:hlinkClick r:id="rId3"/>
              </a:rPr>
              <a:t>https://www.polygon.com/2019/1/15/18184108/kickstarter-2018-stats-tabletop-video-games</a:t>
            </a:r>
            <a:endParaRPr sz="900">
              <a:solidFill>
                <a:schemeClr val="lt1"/>
              </a:solidFill>
            </a:endParaRPr>
          </a:p>
        </p:txBody>
      </p:sp>
      <p:pic>
        <p:nvPicPr>
          <p:cNvPr id="76" name="Google Shape;76;p15"/>
          <p:cNvPicPr preferRelativeResize="0"/>
          <p:nvPr/>
        </p:nvPicPr>
        <p:blipFill>
          <a:blip r:embed="rId4">
            <a:alphaModFix/>
          </a:blip>
          <a:stretch>
            <a:fillRect/>
          </a:stretch>
        </p:blipFill>
        <p:spPr>
          <a:xfrm>
            <a:off x="4620050" y="930250"/>
            <a:ext cx="4523949" cy="3649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7"/>
          <p:cNvSpPr txBox="1">
            <a:spLocks noGrp="1"/>
          </p:cNvSpPr>
          <p:nvPr>
            <p:ph type="body" idx="1"/>
          </p:nvPr>
        </p:nvSpPr>
        <p:spPr>
          <a:xfrm>
            <a:off x="616500" y="1415725"/>
            <a:ext cx="8046600" cy="292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2200">
              <a:solidFill>
                <a:schemeClr val="dk1"/>
              </a:solidFill>
            </a:endParaRPr>
          </a:p>
          <a:p>
            <a:pPr marL="0" lvl="0" indent="0" algn="l" rtl="0">
              <a:spcBef>
                <a:spcPts val="2000"/>
              </a:spcBef>
              <a:spcAft>
                <a:spcPts val="0"/>
              </a:spcAft>
              <a:buNone/>
            </a:pPr>
            <a:endParaRPr sz="2200">
              <a:solidFill>
                <a:schemeClr val="dk1"/>
              </a:solidFill>
            </a:endParaRPr>
          </a:p>
          <a:p>
            <a:pPr marL="0" lvl="0" indent="0" algn="l" rtl="0">
              <a:spcBef>
                <a:spcPts val="2000"/>
              </a:spcBef>
              <a:spcAft>
                <a:spcPts val="2000"/>
              </a:spcAft>
              <a:buNone/>
            </a:pPr>
            <a:endParaRPr sz="2200">
              <a:solidFill>
                <a:schemeClr val="dk1"/>
              </a:solidFill>
            </a:endParaRPr>
          </a:p>
        </p:txBody>
      </p:sp>
      <p:sp>
        <p:nvSpPr>
          <p:cNvPr id="90" name="Google Shape;90;p17"/>
          <p:cNvSpPr txBox="1"/>
          <p:nvPr/>
        </p:nvSpPr>
        <p:spPr>
          <a:xfrm>
            <a:off x="642300" y="189025"/>
            <a:ext cx="7859400" cy="672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sz="3000">
              <a:solidFill>
                <a:srgbClr val="FFFFFF"/>
              </a:solidFill>
              <a:latin typeface="Oswald"/>
              <a:ea typeface="Oswald"/>
              <a:cs typeface="Oswald"/>
              <a:sym typeface="Oswald"/>
            </a:endParaRPr>
          </a:p>
          <a:p>
            <a:pPr marL="0" lvl="0" indent="0" algn="l" rtl="0">
              <a:spcBef>
                <a:spcPts val="2000"/>
              </a:spcBef>
              <a:spcAft>
                <a:spcPts val="0"/>
              </a:spcAft>
              <a:buNone/>
            </a:pPr>
            <a:endParaRPr sz="3000">
              <a:solidFill>
                <a:schemeClr val="dk1"/>
              </a:solidFill>
              <a:highlight>
                <a:srgbClr val="FFFFFF"/>
              </a:highlight>
              <a:latin typeface="Oswald"/>
              <a:ea typeface="Oswald"/>
              <a:cs typeface="Oswald"/>
              <a:sym typeface="Oswald"/>
            </a:endParaRPr>
          </a:p>
        </p:txBody>
      </p:sp>
      <p:pic>
        <p:nvPicPr>
          <p:cNvPr id="91" name="Google Shape;91;p17"/>
          <p:cNvPicPr preferRelativeResize="0"/>
          <p:nvPr/>
        </p:nvPicPr>
        <p:blipFill>
          <a:blip r:embed="rId3">
            <a:alphaModFix/>
          </a:blip>
          <a:stretch>
            <a:fillRect/>
          </a:stretch>
        </p:blipFill>
        <p:spPr>
          <a:xfrm>
            <a:off x="0" y="329613"/>
            <a:ext cx="9144000" cy="4340125"/>
          </a:xfrm>
          <a:prstGeom prst="rect">
            <a:avLst/>
          </a:prstGeom>
          <a:noFill/>
          <a:ln>
            <a:noFill/>
          </a:ln>
        </p:spPr>
      </p:pic>
      <p:sp>
        <p:nvSpPr>
          <p:cNvPr id="92" name="Google Shape;92;p17"/>
          <p:cNvSpPr txBox="1"/>
          <p:nvPr/>
        </p:nvSpPr>
        <p:spPr>
          <a:xfrm>
            <a:off x="5911702" y="4818650"/>
            <a:ext cx="3232523" cy="32485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u="sng" dirty="0">
                <a:solidFill>
                  <a:schemeClr val="tx1"/>
                </a:solidFill>
                <a:hlinkClick r:id="rId4">
                  <a:extLst>
                    <a:ext uri="{A12FA001-AC4F-418D-AE19-62706E023703}">
                      <ahyp:hlinkClr xmlns:ahyp="http://schemas.microsoft.com/office/drawing/2018/hyperlinkcolor" val="tx"/>
                    </a:ext>
                  </a:extLst>
                </a:hlinkClick>
              </a:rPr>
              <a:t>https://www.kickstarter.com/projects/frosthaven/gloomhaven</a:t>
            </a:r>
            <a:endParaRPr sz="800" b="1" dirty="0">
              <a:solidFill>
                <a:schemeClr val="tx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83" name="Google Shape;83;p16"/>
          <p:cNvPicPr preferRelativeResize="0"/>
          <p:nvPr/>
        </p:nvPicPr>
        <p:blipFill>
          <a:blip r:embed="rId3">
            <a:alphaModFix/>
          </a:blip>
          <a:stretch>
            <a:fillRect/>
          </a:stretch>
        </p:blipFill>
        <p:spPr>
          <a:xfrm>
            <a:off x="0" y="140224"/>
            <a:ext cx="9144000" cy="4591263"/>
          </a:xfrm>
          <a:prstGeom prst="rect">
            <a:avLst/>
          </a:prstGeom>
          <a:noFill/>
          <a:ln>
            <a:noFill/>
          </a:ln>
        </p:spPr>
      </p:pic>
      <p:sp>
        <p:nvSpPr>
          <p:cNvPr id="84" name="Google Shape;84;p16"/>
          <p:cNvSpPr txBox="1"/>
          <p:nvPr/>
        </p:nvSpPr>
        <p:spPr>
          <a:xfrm>
            <a:off x="4572000" y="4835725"/>
            <a:ext cx="4572000" cy="279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800" b="1" u="sng" dirty="0">
                <a:solidFill>
                  <a:srgbClr val="FFFFFF"/>
                </a:solidFill>
                <a:hlinkClick r:id="rId4"/>
              </a:rPr>
              <a:t>https://www.kickstarter.com/projects/pandasaurus/dinosaur-island-back-from-extinction</a:t>
            </a:r>
            <a:endParaRPr sz="800" b="1" dirty="0">
              <a:solidFill>
                <a:srgbClr val="FFFFFF"/>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body" idx="1"/>
          </p:nvPr>
        </p:nvSpPr>
        <p:spPr>
          <a:xfrm>
            <a:off x="311700" y="1590900"/>
            <a:ext cx="8520600" cy="2296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000" b="1" dirty="0">
                <a:solidFill>
                  <a:schemeClr val="dk1"/>
                </a:solidFill>
              </a:rPr>
              <a:t>What combination of features help predict the long-term success of a Kickstarted Board Game, measured by it landing in the top 2000 (top ~10%) games on BoardGameGeek?</a:t>
            </a:r>
            <a:endParaRPr sz="3000" b="1" dirty="0">
              <a:solidFill>
                <a:schemeClr val="dk1"/>
              </a:solidFill>
            </a:endParaRPr>
          </a:p>
          <a:p>
            <a:pPr marL="0" lvl="0" indent="0" algn="ctr" rtl="0">
              <a:spcBef>
                <a:spcPts val="2000"/>
              </a:spcBef>
              <a:spcAft>
                <a:spcPts val="0"/>
              </a:spcAft>
              <a:buNone/>
            </a:pPr>
            <a:endParaRPr sz="3000" b="1" dirty="0">
              <a:solidFill>
                <a:schemeClr val="dk1"/>
              </a:solidFill>
            </a:endParaRPr>
          </a:p>
          <a:p>
            <a:pPr marL="0" lvl="0" indent="0" algn="ctr" rtl="0">
              <a:spcBef>
                <a:spcPts val="2000"/>
              </a:spcBef>
              <a:spcAft>
                <a:spcPts val="0"/>
              </a:spcAft>
              <a:buNone/>
            </a:pPr>
            <a:endParaRPr sz="3000" b="1" dirty="0">
              <a:solidFill>
                <a:schemeClr val="dk1"/>
              </a:solidFill>
            </a:endParaRPr>
          </a:p>
          <a:p>
            <a:pPr marL="0" lvl="0" indent="0" algn="l" rtl="0">
              <a:spcBef>
                <a:spcPts val="2000"/>
              </a:spcBef>
              <a:spcAft>
                <a:spcPts val="0"/>
              </a:spcAft>
              <a:buNone/>
            </a:pPr>
            <a:endParaRPr sz="2200" dirty="0">
              <a:solidFill>
                <a:schemeClr val="dk1"/>
              </a:solidFill>
            </a:endParaRPr>
          </a:p>
          <a:p>
            <a:pPr marL="0" lvl="0" indent="0" algn="l" rtl="0">
              <a:spcBef>
                <a:spcPts val="2000"/>
              </a:spcBef>
              <a:spcAft>
                <a:spcPts val="2000"/>
              </a:spcAft>
              <a:buNone/>
            </a:pPr>
            <a:endParaRPr sz="2200" dirty="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92E98-0B87-4C11-8CD3-342A48A2B180}"/>
              </a:ext>
            </a:extLst>
          </p:cNvPr>
          <p:cNvSpPr>
            <a:spLocks noGrp="1"/>
          </p:cNvSpPr>
          <p:nvPr>
            <p:ph type="title"/>
          </p:nvPr>
        </p:nvSpPr>
        <p:spPr>
          <a:xfrm>
            <a:off x="490250" y="2360428"/>
            <a:ext cx="7930736" cy="2256722"/>
          </a:xfrm>
        </p:spPr>
        <p:txBody>
          <a:bodyPr/>
          <a:lstStyle/>
          <a:p>
            <a:r>
              <a:rPr lang="en-US" dirty="0"/>
              <a:t>“Gaming Unplugged Since 2000</a:t>
            </a:r>
            <a:br>
              <a:rPr lang="en-US" dirty="0"/>
            </a:br>
            <a:br>
              <a:rPr lang="en-US" dirty="0"/>
            </a:br>
            <a:r>
              <a:rPr lang="en-US" sz="2000" dirty="0" err="1"/>
              <a:t>BoardGameGeek</a:t>
            </a:r>
            <a:r>
              <a:rPr lang="en-US" sz="2000" dirty="0"/>
              <a:t> is an online board gaming resource and community. The site is updated on a real-time basis by its large and still growing user base, making the 'Geek the largest and most up-to-date place to get gaming information! ”</a:t>
            </a:r>
            <a:br>
              <a:rPr lang="en-US" sz="1200" dirty="0"/>
            </a:br>
            <a:endParaRPr lang="en-US" sz="1200" dirty="0"/>
          </a:p>
        </p:txBody>
      </p:sp>
      <p:pic>
        <p:nvPicPr>
          <p:cNvPr id="4" name="Picture 3" descr="A close up of a logo&#10;&#10;Description automatically generated">
            <a:extLst>
              <a:ext uri="{FF2B5EF4-FFF2-40B4-BE49-F238E27FC236}">
                <a16:creationId xmlns:a16="http://schemas.microsoft.com/office/drawing/2014/main" id="{7EEB007D-24B0-466E-8BA6-EC592209FE3E}"/>
              </a:ext>
            </a:extLst>
          </p:cNvPr>
          <p:cNvPicPr>
            <a:picLocks noChangeAspect="1"/>
          </p:cNvPicPr>
          <p:nvPr/>
        </p:nvPicPr>
        <p:blipFill>
          <a:blip r:embed="rId2"/>
          <a:stretch>
            <a:fillRect/>
          </a:stretch>
        </p:blipFill>
        <p:spPr>
          <a:xfrm>
            <a:off x="1714500" y="526350"/>
            <a:ext cx="5715000" cy="1428750"/>
          </a:xfrm>
          <a:prstGeom prst="rect">
            <a:avLst/>
          </a:prstGeom>
        </p:spPr>
      </p:pic>
    </p:spTree>
    <p:extLst>
      <p:ext uri="{BB962C8B-B14F-4D97-AF65-F5344CB8AC3E}">
        <p14:creationId xmlns:p14="http://schemas.microsoft.com/office/powerpoint/2010/main" val="1125194086"/>
      </p:ext>
    </p:extLst>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TotalTime>
  <Words>603</Words>
  <Application>Microsoft Office PowerPoint</Application>
  <PresentationFormat>On-screen Show (16:9)</PresentationFormat>
  <Paragraphs>100</Paragraphs>
  <Slides>17</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Calibri</vt:lpstr>
      <vt:lpstr>Average</vt:lpstr>
      <vt:lpstr>Oswald</vt:lpstr>
      <vt:lpstr>Arial</vt:lpstr>
      <vt:lpstr>Slate</vt:lpstr>
      <vt:lpstr>All ABOARD the Data Science Train: Predicting Long-Term Boardgame Success With Kickstarter and BoardGameGeek Data</vt:lpstr>
      <vt:lpstr>PowerPoint Presentation</vt:lpstr>
      <vt:lpstr>PowerPoint Presentation</vt:lpstr>
      <vt:lpstr>“Kickstarter campaigns make ideas into reality. It’s where creators share new visions for creative work with the communities that will come together to fund them. Some of these creators, like Critical Role, TLC, and The Smithsonian Institution already had huge fanbases. But many projects have been as small-scale as a limited run of silent meditation vinyls or as up-and-coming as early versions of Issa Rae's Insecure and Phoebe Waller-Bridge’s Fleabag.”</vt:lpstr>
      <vt:lpstr>Kickstarter (KS) has raised 4.56 billion USD as of Oct. 2019  Tabletop Game Kickstarters made up at least $600 million of that (13%)</vt:lpstr>
      <vt:lpstr>PowerPoint Presentation</vt:lpstr>
      <vt:lpstr>PowerPoint Presentation</vt:lpstr>
      <vt:lpstr>PowerPoint Presentation</vt:lpstr>
      <vt:lpstr>“Gaming Unplugged Since 2000  BoardGameGeek is an online board gaming resource and community. The site is updated on a real-time basis by its large and still growing user base, making the 'Geek the largest and most up-to-date place to get gaming information! ” </vt:lpstr>
      <vt:lpstr>PowerPoint Presentation</vt:lpstr>
      <vt:lpstr>Data Assembly - Factors Under Your Control</vt:lpstr>
      <vt:lpstr>Categories</vt:lpstr>
      <vt:lpstr>KS and BGG Features</vt:lpstr>
      <vt:lpstr>PowerPoint Presentation</vt:lpstr>
      <vt:lpstr>Ethical Considerations</vt:lpstr>
      <vt:lpstr>The Team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Long-Term Boardgame Success With Kickstarter and BoardGameGeek Data</dc:title>
  <cp:lastModifiedBy>mmenez@integrallc.com</cp:lastModifiedBy>
  <cp:revision>17</cp:revision>
  <dcterms:modified xsi:type="dcterms:W3CDTF">2020-03-13T21:16:54Z</dcterms:modified>
</cp:coreProperties>
</file>